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6"/>
  </p:notesMasterIdLst>
  <p:sldIdLst>
    <p:sldId id="7569" r:id="rId4"/>
    <p:sldId id="7544" r:id="rId5"/>
    <p:sldId id="7546" r:id="rId7"/>
    <p:sldId id="7545" r:id="rId8"/>
    <p:sldId id="7571" r:id="rId9"/>
    <p:sldId id="7572" r:id="rId10"/>
    <p:sldId id="7573" r:id="rId11"/>
    <p:sldId id="7574" r:id="rId12"/>
    <p:sldId id="7575" r:id="rId13"/>
    <p:sldId id="7577" r:id="rId14"/>
    <p:sldId id="7578" r:id="rId15"/>
    <p:sldId id="7585" r:id="rId16"/>
    <p:sldId id="7579" r:id="rId17"/>
    <p:sldId id="7580" r:id="rId18"/>
    <p:sldId id="7581" r:id="rId19"/>
    <p:sldId id="7586" r:id="rId20"/>
    <p:sldId id="7587" r:id="rId21"/>
    <p:sldId id="7582" r:id="rId22"/>
    <p:sldId id="7588" r:id="rId23"/>
    <p:sldId id="7589" r:id="rId24"/>
    <p:sldId id="7583" r:id="rId25"/>
    <p:sldId id="7590" r:id="rId26"/>
    <p:sldId id="7591" r:id="rId27"/>
    <p:sldId id="7547" r:id="rId28"/>
    <p:sldId id="7594" r:id="rId29"/>
    <p:sldId id="7584" r:id="rId30"/>
    <p:sldId id="7593" r:id="rId31"/>
    <p:sldId id="7592" r:id="rId32"/>
    <p:sldId id="7595" r:id="rId33"/>
    <p:sldId id="7596" r:id="rId34"/>
    <p:sldId id="7597" r:id="rId35"/>
    <p:sldId id="7598" r:id="rId36"/>
    <p:sldId id="7599" r:id="rId37"/>
    <p:sldId id="7600" r:id="rId38"/>
    <p:sldId id="7601" r:id="rId39"/>
    <p:sldId id="7548" r:id="rId40"/>
    <p:sldId id="7602" r:id="rId41"/>
    <p:sldId id="7603" r:id="rId42"/>
    <p:sldId id="7604" r:id="rId43"/>
    <p:sldId id="7605" r:id="rId44"/>
    <p:sldId id="7606" r:id="rId45"/>
    <p:sldId id="7607" r:id="rId46"/>
    <p:sldId id="7608" r:id="rId47"/>
    <p:sldId id="7609" r:id="rId48"/>
    <p:sldId id="7610" r:id="rId49"/>
    <p:sldId id="7611" r:id="rId50"/>
    <p:sldId id="7612" r:id="rId51"/>
    <p:sldId id="7613" r:id="rId52"/>
    <p:sldId id="7614" r:id="rId53"/>
    <p:sldId id="7615" r:id="rId54"/>
    <p:sldId id="7616" r:id="rId55"/>
    <p:sldId id="7626" r:id="rId56"/>
    <p:sldId id="7617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73"/>
    <a:srgbClr val="EFEBEC"/>
    <a:srgbClr val="AAA4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0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0" Type="http://schemas.openxmlformats.org/officeDocument/2006/relationships/tableStyles" Target="tableStyles.xml"/><Relationship Id="rId6" Type="http://schemas.openxmlformats.org/officeDocument/2006/relationships/notesMaster" Target="notesMasters/notesMaster1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A215C-48DF-43BA-83E0-6965696AC1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CB959-00A9-49F9-B081-C6CDBAA363C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13AF1-8820-4C64-9198-6BD6D9A0A2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13AF1-8820-4C64-9198-6BD6D9A0A2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13AF1-8820-4C64-9198-6BD6D9A0A2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13AF1-8820-4C64-9198-6BD6D9A0A2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13AF1-8820-4C64-9198-6BD6D9A0A2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13AF1-8820-4C64-9198-6BD6D9A0A2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45E4F-5698-48A2-BF2A-A235F7AF1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E6F1-E71C-431D-886F-9EC9F3A069BF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0" b="12910"/>
          <a:stretch>
            <a:fillRect/>
          </a:stretch>
        </p:blipFill>
        <p:spPr>
          <a:xfrm>
            <a:off x="1735454" y="47169"/>
            <a:ext cx="1181591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45E4F-5698-48A2-BF2A-A235F7AF1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E6F1-E71C-431D-886F-9EC9F3A069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45E4F-5698-48A2-BF2A-A235F7AF1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E6F1-E71C-431D-886F-9EC9F3A069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284376" y="360759"/>
            <a:ext cx="993209" cy="993209"/>
          </a:xfrm>
          <a:prstGeom prst="ellipse">
            <a:avLst/>
          </a:prstGeom>
          <a:noFill/>
          <a:ln>
            <a:solidFill>
              <a:srgbClr val="1C1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407824" y="672698"/>
            <a:ext cx="1569660" cy="369332"/>
          </a:xfrm>
          <a:prstGeom prst="rect">
            <a:avLst/>
          </a:prstGeom>
          <a:solidFill>
            <a:srgbClr val="EFEBEC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点击添加标题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648F-4F7C-4BD1-8C9D-BE3C0CD966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86D8D-BEA8-4187-B54F-F9E03F8CE116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 cstate="print"/>
            <a:srcRect l="66215" t="37269"/>
            <a:stretch>
              <a:fillRect/>
            </a:stretch>
          </p:blipFill>
          <p:spPr>
            <a:xfrm flipH="1" flipV="1">
              <a:off x="5624982" y="0"/>
              <a:ext cx="6567018" cy="6858000"/>
            </a:xfrm>
            <a:custGeom>
              <a:avLst/>
              <a:gdLst>
                <a:gd name="connsiteX0" fmla="*/ 0 w 6567018"/>
                <a:gd name="connsiteY0" fmla="*/ 0 h 6858000"/>
                <a:gd name="connsiteX1" fmla="*/ 6567018 w 6567018"/>
                <a:gd name="connsiteY1" fmla="*/ 0 h 6858000"/>
                <a:gd name="connsiteX2" fmla="*/ 6567018 w 6567018"/>
                <a:gd name="connsiteY2" fmla="*/ 6858000 h 6858000"/>
                <a:gd name="connsiteX3" fmla="*/ 0 w 6567018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7018" h="6858000">
                  <a:moveTo>
                    <a:pt x="0" y="0"/>
                  </a:moveTo>
                  <a:lnTo>
                    <a:pt x="6567018" y="0"/>
                  </a:lnTo>
                  <a:lnTo>
                    <a:pt x="6567018" y="6858000"/>
                  </a:lnTo>
                  <a:lnTo>
                    <a:pt x="0" y="6858000"/>
                  </a:lnTo>
                  <a:close/>
                </a:path>
              </a:pathLst>
            </a:custGeom>
            <a:effectLst/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print"/>
            <a:srcRect l="66215" t="37269"/>
            <a:stretch>
              <a:fillRect/>
            </a:stretch>
          </p:blipFill>
          <p:spPr>
            <a:xfrm>
              <a:off x="0" y="0"/>
              <a:ext cx="6567018" cy="6858000"/>
            </a:xfrm>
            <a:custGeom>
              <a:avLst/>
              <a:gdLst>
                <a:gd name="connsiteX0" fmla="*/ 0 w 6567018"/>
                <a:gd name="connsiteY0" fmla="*/ 0 h 6858000"/>
                <a:gd name="connsiteX1" fmla="*/ 6567018 w 6567018"/>
                <a:gd name="connsiteY1" fmla="*/ 0 h 6858000"/>
                <a:gd name="connsiteX2" fmla="*/ 6567018 w 6567018"/>
                <a:gd name="connsiteY2" fmla="*/ 6858000 h 6858000"/>
                <a:gd name="connsiteX3" fmla="*/ 0 w 6567018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7018" h="6858000">
                  <a:moveTo>
                    <a:pt x="0" y="0"/>
                  </a:moveTo>
                  <a:lnTo>
                    <a:pt x="6567018" y="0"/>
                  </a:lnTo>
                  <a:lnTo>
                    <a:pt x="6567018" y="6858000"/>
                  </a:lnTo>
                  <a:lnTo>
                    <a:pt x="0" y="6858000"/>
                  </a:lnTo>
                  <a:close/>
                </a:path>
              </a:pathLst>
            </a:cu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45E4F-5698-48A2-BF2A-A235F7AF1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E6F1-E71C-431D-886F-9EC9F3A069BF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0" b="12910"/>
          <a:stretch>
            <a:fillRect/>
          </a:stretch>
        </p:blipFill>
        <p:spPr>
          <a:xfrm>
            <a:off x="1735454" y="47169"/>
            <a:ext cx="1181591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45E4F-5698-48A2-BF2A-A235F7AF1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E6F1-E71C-431D-886F-9EC9F3A069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45E4F-5698-48A2-BF2A-A235F7AF1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E6F1-E71C-431D-886F-9EC9F3A069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45E4F-5698-48A2-BF2A-A235F7AF1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E6F1-E71C-431D-886F-9EC9F3A069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45E4F-5698-48A2-BF2A-A235F7AF1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E6F1-E71C-431D-886F-9EC9F3A069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45E4F-5698-48A2-BF2A-A235F7AF1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E6F1-E71C-431D-886F-9EC9F3A069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45E4F-5698-48A2-BF2A-A235F7AF1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E6F1-E71C-431D-886F-9EC9F3A069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45E4F-5698-48A2-BF2A-A235F7AF1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E6F1-E71C-431D-886F-9EC9F3A069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45E4F-5698-48A2-BF2A-A235F7AF1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E6F1-E71C-431D-886F-9EC9F3A069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45E4F-5698-48A2-BF2A-A235F7AF1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E6F1-E71C-431D-886F-9EC9F3A069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45E4F-5698-48A2-BF2A-A235F7AF1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E6F1-E71C-431D-886F-9EC9F3A069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45E4F-5698-48A2-BF2A-A235F7AF1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E6F1-E71C-431D-886F-9EC9F3A069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284376" y="360759"/>
            <a:ext cx="993209" cy="993209"/>
          </a:xfrm>
          <a:prstGeom prst="ellipse">
            <a:avLst/>
          </a:prstGeom>
          <a:noFill/>
          <a:ln>
            <a:solidFill>
              <a:srgbClr val="1C1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407824" y="672698"/>
            <a:ext cx="1569660" cy="369332"/>
          </a:xfrm>
          <a:prstGeom prst="rect">
            <a:avLst/>
          </a:prstGeom>
          <a:solidFill>
            <a:srgbClr val="EFEBEC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点击添加标题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648F-4F7C-4BD1-8C9D-BE3C0CD966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86D8D-BEA8-4187-B54F-F9E03F8CE116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 cstate="print"/>
            <a:srcRect l="66215" t="37269"/>
            <a:stretch>
              <a:fillRect/>
            </a:stretch>
          </p:blipFill>
          <p:spPr>
            <a:xfrm flipH="1" flipV="1">
              <a:off x="5624982" y="0"/>
              <a:ext cx="6567018" cy="6858000"/>
            </a:xfrm>
            <a:custGeom>
              <a:avLst/>
              <a:gdLst>
                <a:gd name="connsiteX0" fmla="*/ 0 w 6567018"/>
                <a:gd name="connsiteY0" fmla="*/ 0 h 6858000"/>
                <a:gd name="connsiteX1" fmla="*/ 6567018 w 6567018"/>
                <a:gd name="connsiteY1" fmla="*/ 0 h 6858000"/>
                <a:gd name="connsiteX2" fmla="*/ 6567018 w 6567018"/>
                <a:gd name="connsiteY2" fmla="*/ 6858000 h 6858000"/>
                <a:gd name="connsiteX3" fmla="*/ 0 w 6567018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7018" h="6858000">
                  <a:moveTo>
                    <a:pt x="0" y="0"/>
                  </a:moveTo>
                  <a:lnTo>
                    <a:pt x="6567018" y="0"/>
                  </a:lnTo>
                  <a:lnTo>
                    <a:pt x="6567018" y="6858000"/>
                  </a:lnTo>
                  <a:lnTo>
                    <a:pt x="0" y="6858000"/>
                  </a:lnTo>
                  <a:close/>
                </a:path>
              </a:pathLst>
            </a:custGeom>
            <a:effectLst/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print"/>
            <a:srcRect l="66215" t="37269"/>
            <a:stretch>
              <a:fillRect/>
            </a:stretch>
          </p:blipFill>
          <p:spPr>
            <a:xfrm>
              <a:off x="0" y="0"/>
              <a:ext cx="6567018" cy="6858000"/>
            </a:xfrm>
            <a:custGeom>
              <a:avLst/>
              <a:gdLst>
                <a:gd name="connsiteX0" fmla="*/ 0 w 6567018"/>
                <a:gd name="connsiteY0" fmla="*/ 0 h 6858000"/>
                <a:gd name="connsiteX1" fmla="*/ 6567018 w 6567018"/>
                <a:gd name="connsiteY1" fmla="*/ 0 h 6858000"/>
                <a:gd name="connsiteX2" fmla="*/ 6567018 w 6567018"/>
                <a:gd name="connsiteY2" fmla="*/ 6858000 h 6858000"/>
                <a:gd name="connsiteX3" fmla="*/ 0 w 6567018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7018" h="6858000">
                  <a:moveTo>
                    <a:pt x="0" y="0"/>
                  </a:moveTo>
                  <a:lnTo>
                    <a:pt x="6567018" y="0"/>
                  </a:lnTo>
                  <a:lnTo>
                    <a:pt x="6567018" y="6858000"/>
                  </a:lnTo>
                  <a:lnTo>
                    <a:pt x="0" y="6858000"/>
                  </a:lnTo>
                  <a:close/>
                </a:path>
              </a:pathLst>
            </a:cu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45E4F-5698-48A2-BF2A-A235F7AF1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E6F1-E71C-431D-886F-9EC9F3A069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45E4F-5698-48A2-BF2A-A235F7AF1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E6F1-E71C-431D-886F-9EC9F3A069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45E4F-5698-48A2-BF2A-A235F7AF1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E6F1-E71C-431D-886F-9EC9F3A069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45E4F-5698-48A2-BF2A-A235F7AF1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E6F1-E71C-431D-886F-9EC9F3A069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45E4F-5698-48A2-BF2A-A235F7AF1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E6F1-E71C-431D-886F-9EC9F3A069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45E4F-5698-48A2-BF2A-A235F7AF1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E6F1-E71C-431D-886F-9EC9F3A069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45E4F-5698-48A2-BF2A-A235F7AF1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E6F1-E71C-431D-886F-9EC9F3A069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45E4F-5698-48A2-BF2A-A235F7AF1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6E6F1-E71C-431D-886F-9EC9F3A069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45E4F-5698-48A2-BF2A-A235F7AF1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6E6F1-E71C-431D-886F-9EC9F3A069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file:///C:\Users\asus\AppData\Local\Temp\wps\INetCache\51fb612737ba910fe37dafda31ee6620" TargetMode="Externa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35.png"/><Relationship Id="rId1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图片 101"/>
          <p:cNvPicPr/>
          <p:nvPr/>
        </p:nvPicPr>
        <p:blipFill>
          <a:blip r:embed="rId1" r:link="rId2">
            <a:lum bright="-12000" contrast="-6000"/>
          </a:blip>
          <a:stretch>
            <a:fillRect/>
          </a:stretch>
        </p:blipFill>
        <p:spPr>
          <a:xfrm>
            <a:off x="-85725" y="-252095"/>
            <a:ext cx="12267565" cy="7110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1424" y="1340768"/>
            <a:ext cx="10363200" cy="1470025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如何预测事故的发生及判断事故是否严重？</a:t>
            </a:r>
            <a:br>
              <a:rPr lang="en-US" altLang="zh-CN" b="1" dirty="0">
                <a:solidFill>
                  <a:schemeClr val="bg1"/>
                </a:solidFill>
              </a:rPr>
            </a:br>
            <a:r>
              <a:rPr lang="en-US" altLang="zh-CN" sz="2800" b="1" i="1" dirty="0">
                <a:solidFill>
                  <a:schemeClr val="bg1"/>
                </a:solidFill>
              </a:rPr>
              <a:t>How to help prevent accidents?</a:t>
            </a:r>
            <a:endParaRPr lang="zh-CN" altLang="en-US" sz="2800" b="1" i="1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3445" y="3356992"/>
            <a:ext cx="9889099" cy="1752600"/>
          </a:xfrm>
        </p:spPr>
        <p:txBody>
          <a:bodyPr>
            <a:norm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美国交通事故数据分析及预测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r>
              <a:rPr lang="en-US" altLang="zh-CN" sz="2400" i="1" dirty="0">
                <a:solidFill>
                  <a:schemeClr val="bg1"/>
                </a:solidFill>
              </a:rPr>
              <a:t>Accidents in America from 2016 to 2020</a:t>
            </a:r>
            <a:endParaRPr lang="en-US" altLang="zh-CN" sz="24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Tm="855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9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10" y="805815"/>
            <a:ext cx="11082020" cy="5283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>
          <a:xfrm>
            <a:off x="1079500" y="226060"/>
            <a:ext cx="10515600" cy="1096010"/>
          </a:xfrm>
        </p:spPr>
        <p:txBody>
          <a:bodyPr>
            <a:normAutofit fontScale="90000"/>
          </a:bodyPr>
          <a:p>
            <a:r>
              <a:rPr lang="zh-CN" altLang="en-US" sz="4000" b="1"/>
              <a:t>1.数据预处理，获取需要的列，进行缺失值处理</a:t>
            </a:r>
            <a:endParaRPr lang="zh-CN" altLang="en-US" sz="4000" b="1"/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15659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folium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可视化</a:t>
            </a:r>
            <a:endParaRPr lang="zh-CN" altLang="en-US"/>
          </a:p>
        </p:txBody>
      </p:sp>
      <p:pic>
        <p:nvPicPr>
          <p:cNvPr id="34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9705" y="1322070"/>
            <a:ext cx="6722110" cy="5173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>
          <a:xfrm>
            <a:off x="1283970" y="130810"/>
            <a:ext cx="10515600" cy="1096010"/>
          </a:xfrm>
        </p:spPr>
        <p:txBody>
          <a:bodyPr>
            <a:normAutofit/>
          </a:bodyPr>
          <a:p>
            <a:r>
              <a:rPr lang="en-US" altLang="zh-CN" sz="4000" b="1"/>
              <a:t>2</a:t>
            </a:r>
            <a:r>
              <a:rPr lang="zh-CN" altLang="en-US" sz="4000" b="1"/>
              <a:t>.用泡泡图、热力图等呈现</a:t>
            </a:r>
            <a:endParaRPr lang="zh-CN" altLang="en-US" sz="4000" b="1"/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15659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folium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可视化</a:t>
            </a:r>
            <a:endParaRPr lang="zh-CN" altLang="en-US"/>
          </a:p>
        </p:txBody>
      </p:sp>
      <p:pic>
        <p:nvPicPr>
          <p:cNvPr id="41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635" y="1480185"/>
            <a:ext cx="9908540" cy="4528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2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290" y="1029335"/>
            <a:ext cx="11044555" cy="5060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3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899160"/>
            <a:ext cx="10538460" cy="4809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>
          <a:xfrm>
            <a:off x="1046480" y="287655"/>
            <a:ext cx="10515600" cy="1105535"/>
          </a:xfrm>
        </p:spPr>
        <p:txBody>
          <a:bodyPr/>
          <a:p>
            <a:r>
              <a:rPr lang="en-US" altLang="zh-CN" sz="2800" b="1"/>
              <a:t>1.</a:t>
            </a:r>
            <a:r>
              <a:rPr lang="zh-CN" altLang="en-US" sz="2800" b="1"/>
              <a:t>数据预处理，以日期为索引，得到每天全美国发生的事故总数。</a:t>
            </a:r>
            <a:endParaRPr lang="zh-CN" altLang="en-US" sz="2800" b="1"/>
          </a:p>
        </p:txBody>
      </p:sp>
      <p:pic>
        <p:nvPicPr>
          <p:cNvPr id="44" name="图片 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5625" y="1393190"/>
            <a:ext cx="2242820" cy="52692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-66675" y="0"/>
            <a:ext cx="4326890" cy="4235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20000"/>
              </a:lnSpc>
              <a:defRPr/>
            </a:pPr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matplotlib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折线图、散点图等可视化呈现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>
          <a:xfrm>
            <a:off x="1036955" y="546100"/>
            <a:ext cx="10515600" cy="732155"/>
          </a:xfrm>
        </p:spPr>
        <p:txBody>
          <a:bodyPr/>
          <a:p>
            <a:r>
              <a:rPr lang="en-US" altLang="zh-CN" sz="2800" b="1"/>
              <a:t>2.首先绘制折线图散点图</a:t>
            </a:r>
            <a:endParaRPr lang="en-US" altLang="zh-CN" sz="2800" b="1"/>
          </a:p>
        </p:txBody>
      </p:sp>
      <p:sp>
        <p:nvSpPr>
          <p:cNvPr id="3" name="文本框 2"/>
          <p:cNvSpPr txBox="1"/>
          <p:nvPr/>
        </p:nvSpPr>
        <p:spPr>
          <a:xfrm>
            <a:off x="-66675" y="0"/>
            <a:ext cx="4326890" cy="4235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20000"/>
              </a:lnSpc>
              <a:defRPr/>
            </a:pPr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matplotlib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折线图、散点图等可视化呈现</a:t>
            </a:r>
            <a:endParaRPr lang="zh-CN" altLang="en-US"/>
          </a:p>
        </p:txBody>
      </p:sp>
      <p:pic>
        <p:nvPicPr>
          <p:cNvPr id="45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00810"/>
            <a:ext cx="6103620" cy="2880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510" y="1430655"/>
            <a:ext cx="6325235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1888490" y="5279708"/>
            <a:ext cx="10515600" cy="1500187"/>
          </a:xfrm>
        </p:spPr>
        <p:txBody>
          <a:bodyPr/>
          <a:p>
            <a:r>
              <a:rPr lang="zh-CN" altLang="en-US"/>
              <a:t>bins分的格数越多，划分得越精确，锯齿现象越明显</a:t>
            </a:r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>
          <a:xfrm>
            <a:off x="1036955" y="546100"/>
            <a:ext cx="10515600" cy="847090"/>
          </a:xfrm>
        </p:spPr>
        <p:txBody>
          <a:bodyPr/>
          <a:p>
            <a:r>
              <a:rPr lang="en-US" sz="2800" b="1"/>
              <a:t>3.绘制直方图，堆积面积图，概率密度分布图，看看总体的规律</a:t>
            </a:r>
            <a:endParaRPr lang="en-US" sz="2800" b="1"/>
          </a:p>
        </p:txBody>
      </p:sp>
      <p:sp>
        <p:nvSpPr>
          <p:cNvPr id="3" name="文本框 2"/>
          <p:cNvSpPr txBox="1"/>
          <p:nvPr/>
        </p:nvSpPr>
        <p:spPr>
          <a:xfrm>
            <a:off x="-66675" y="0"/>
            <a:ext cx="4326890" cy="4235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20000"/>
              </a:lnSpc>
              <a:defRPr/>
            </a:pPr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matplotlib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折线图、散点图等可视化呈现</a:t>
            </a:r>
            <a:endParaRPr lang="zh-CN" altLang="en-US"/>
          </a:p>
        </p:txBody>
      </p:sp>
      <p:pic>
        <p:nvPicPr>
          <p:cNvPr id="47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00" y="1515745"/>
            <a:ext cx="3609340" cy="3493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795" y="1393190"/>
            <a:ext cx="3610610" cy="354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8835" y="459740"/>
            <a:ext cx="10515600" cy="1020445"/>
          </a:xfrm>
        </p:spPr>
        <p:txBody>
          <a:bodyPr>
            <a:normAutofit/>
          </a:bodyPr>
          <a:p>
            <a:r>
              <a:rPr lang="zh-CN" altLang="en-US" sz="3200" b="1"/>
              <a:t>堆积面积图</a:t>
            </a:r>
            <a:r>
              <a:rPr lang="en-US" altLang="zh-CN" sz="3200" b="1"/>
              <a:t>                                </a:t>
            </a:r>
            <a:r>
              <a:rPr lang="zh-CN" altLang="en-US" sz="3200" b="1"/>
              <a:t>概率分布图</a:t>
            </a:r>
            <a:endParaRPr lang="zh-CN" altLang="en-US" sz="3200" b="1"/>
          </a:p>
        </p:txBody>
      </p:sp>
      <p:pic>
        <p:nvPicPr>
          <p:cNvPr id="49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980" y="1480185"/>
            <a:ext cx="3888105" cy="398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540510"/>
            <a:ext cx="4333875" cy="39249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>
          <a:xfrm>
            <a:off x="1004570" y="298450"/>
            <a:ext cx="10515600" cy="1267460"/>
          </a:xfrm>
        </p:spPr>
        <p:txBody>
          <a:bodyPr>
            <a:normAutofit/>
          </a:bodyPr>
          <a:p>
            <a:r>
              <a:rPr lang="en-US" altLang="zh-CN" sz="2800" b="1"/>
              <a:t>4.</a:t>
            </a:r>
            <a:r>
              <a:rPr lang="zh-CN" altLang="en-US" sz="2800" b="1"/>
              <a:t>绘制每年的变化折线图、箱型图、热力图</a:t>
            </a:r>
            <a:br>
              <a:rPr lang="zh-CN" altLang="en-US" sz="2800" b="1"/>
            </a:br>
            <a:r>
              <a:rPr lang="zh-CN" altLang="en-US" sz="2800" b="1"/>
              <a:t>先将数据变成这样的矩阵：</a:t>
            </a:r>
            <a:endParaRPr lang="zh-CN" altLang="en-US" sz="2800" b="1"/>
          </a:p>
        </p:txBody>
      </p:sp>
      <p:sp>
        <p:nvSpPr>
          <p:cNvPr id="3" name="文本框 2"/>
          <p:cNvSpPr txBox="1"/>
          <p:nvPr/>
        </p:nvSpPr>
        <p:spPr>
          <a:xfrm>
            <a:off x="-66675" y="0"/>
            <a:ext cx="4326890" cy="4235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20000"/>
              </a:lnSpc>
              <a:defRPr/>
            </a:pPr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matplotlib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折线图、散点图等可视化呈现</a:t>
            </a:r>
            <a:endParaRPr lang="zh-CN" altLang="en-US"/>
          </a:p>
        </p:txBody>
      </p:sp>
      <p:pic>
        <p:nvPicPr>
          <p:cNvPr id="51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5995" y="1565910"/>
            <a:ext cx="4022090" cy="49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"/>
          <p:cNvSpPr/>
          <p:nvPr/>
        </p:nvSpPr>
        <p:spPr>
          <a:xfrm>
            <a:off x="971102" y="211041"/>
            <a:ext cx="3672408" cy="923329"/>
          </a:xfrm>
          <a:prstGeom prst="rect">
            <a:avLst/>
          </a:prstGeom>
        </p:spPr>
        <p:txBody>
          <a:bodyPr wrap="square">
            <a:normAutofit fontScale="75000" lnSpcReduction="20000"/>
          </a:bodyPr>
          <a:lstStyle/>
          <a:p>
            <a:r>
              <a:rPr lang="zh-CN" altLang="en-US" sz="7200" b="1" spc="400" dirty="0">
                <a:solidFill>
                  <a:srgbClr val="1C1C7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目录</a:t>
            </a:r>
            <a:endParaRPr lang="zh-CN" altLang="en-US" sz="7200" b="1" spc="400" dirty="0">
              <a:solidFill>
                <a:srgbClr val="1C1C7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1" name="Rectangle 2"/>
          <p:cNvSpPr/>
          <p:nvPr/>
        </p:nvSpPr>
        <p:spPr bwMode="auto">
          <a:xfrm rot="10800000">
            <a:off x="726313" y="210919"/>
            <a:ext cx="95672" cy="672108"/>
          </a:xfrm>
          <a:prstGeom prst="rect">
            <a:avLst/>
          </a:prstGeom>
          <a:solidFill>
            <a:srgbClr val="AAA4D1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24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7" name="Straight Connector 5"/>
          <p:cNvCxnSpPr/>
          <p:nvPr/>
        </p:nvCxnSpPr>
        <p:spPr>
          <a:xfrm>
            <a:off x="6163733" y="1590824"/>
            <a:ext cx="0" cy="39604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3"/>
          <p:cNvSpPr/>
          <p:nvPr/>
        </p:nvSpPr>
        <p:spPr bwMode="auto">
          <a:xfrm>
            <a:off x="1793240" y="1256665"/>
            <a:ext cx="3505835" cy="683260"/>
          </a:xfrm>
          <a:prstGeom prst="rect">
            <a:avLst/>
          </a:prstGeom>
          <a:solidFill>
            <a:srgbClr val="1C1C73"/>
          </a:solidFill>
          <a:ln w="19050">
            <a:noFill/>
            <a:round/>
          </a:ln>
        </p:spPr>
        <p:txBody>
          <a:bodyPr rot="0" spcFirstLastPara="0" vert="horz" wrap="none" lIns="121920" tIns="60960" rIns="121920" bIns="60960" anchor="ctr" anchorCtr="1" forceAA="0" compatLnSpc="1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对数据全貌进行了解</a:t>
            </a:r>
            <a:endParaRPr lang="zh-CN" altLang="en-US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9" name="Rectangle 14"/>
          <p:cNvSpPr/>
          <p:nvPr/>
        </p:nvSpPr>
        <p:spPr bwMode="auto">
          <a:xfrm>
            <a:off x="6687820" y="1256665"/>
            <a:ext cx="3952240" cy="6832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noFill/>
            <a:round/>
          </a:ln>
        </p:spPr>
        <p:txBody>
          <a:bodyPr rot="0" spcFirstLastPara="0" vert="horz" wrap="none" lIns="121920" tIns="60960" rIns="121920" bIns="60960" anchor="ctr" anchorCtr="1" forceAA="0" compatLnSpc="1">
            <a:normAutofit/>
          </a:bodyPr>
          <a:lstStyle/>
          <a:p>
            <a:pPr lvl="0" algn="ctr"/>
            <a:r>
              <a:rPr lang="zh-CN" altLang="en-US" sz="28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预测未来发生的事故数</a:t>
            </a:r>
            <a:endParaRPr lang="zh-CN" altLang="en-US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1" name="Rectangle 17"/>
          <p:cNvSpPr/>
          <p:nvPr/>
        </p:nvSpPr>
        <p:spPr bwMode="auto">
          <a:xfrm>
            <a:off x="1877060" y="3251200"/>
            <a:ext cx="3482340" cy="6851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noFill/>
            <a:round/>
          </a:ln>
        </p:spPr>
        <p:txBody>
          <a:bodyPr rot="0" spcFirstLastPara="0" vert="horz" wrap="none" lIns="121920" tIns="60960" rIns="121920" bIns="60960" anchor="ctr" anchorCtr="1" forceAA="0" compatLnSpc="1">
            <a:normAutofit/>
          </a:bodyPr>
          <a:lstStyle/>
          <a:p>
            <a:pPr lvl="0" algn="ctr"/>
            <a:r>
              <a:rPr lang="zh-CN" altLang="en-US" sz="28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判断事故是否严重</a:t>
            </a:r>
            <a:endParaRPr lang="zh-CN" altLang="en-US" sz="28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4" name="TextBox 20"/>
          <p:cNvSpPr txBox="1"/>
          <p:nvPr/>
        </p:nvSpPr>
        <p:spPr bwMode="auto">
          <a:xfrm>
            <a:off x="1765300" y="2062480"/>
            <a:ext cx="3533140" cy="10661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1.pyecharts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可视化</a:t>
            </a:r>
            <a:endParaRPr lang="zh-CN" altLang="en-US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2.folium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可视化</a:t>
            </a:r>
            <a:endParaRPr lang="zh-CN" altLang="en-US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3.matplotlib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折线图、散点图等可视化呈现</a:t>
            </a:r>
            <a:endParaRPr lang="zh-CN" altLang="en-US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5" name="TextBox 21"/>
          <p:cNvSpPr txBox="1"/>
          <p:nvPr/>
        </p:nvSpPr>
        <p:spPr bwMode="auto">
          <a:xfrm>
            <a:off x="1783080" y="4057015"/>
            <a:ext cx="357632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随机森林及对模型进行解释性分析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7" name="TextBox 23"/>
          <p:cNvSpPr txBox="1"/>
          <p:nvPr/>
        </p:nvSpPr>
        <p:spPr bwMode="auto">
          <a:xfrm>
            <a:off x="6968490" y="1787525"/>
            <a:ext cx="2689860" cy="996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1.Prophet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2.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多层神经网络</a:t>
            </a:r>
            <a:endParaRPr lang="zh-CN" altLang="en-US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8" name="TextBox 24"/>
          <p:cNvSpPr txBox="1"/>
          <p:nvPr/>
        </p:nvSpPr>
        <p:spPr bwMode="auto">
          <a:xfrm>
            <a:off x="6689725" y="3733800"/>
            <a:ext cx="4112260" cy="12871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>
                <a:latin typeface="幼圆" panose="02010509060101010101" pitchFamily="49" charset="-122"/>
                <a:ea typeface="幼圆" panose="02010509060101010101" pitchFamily="49" charset="-122"/>
              </a:rPr>
              <a:t>1.时间序列预测问题中可视化方法</a:t>
            </a:r>
            <a:endParaRPr lang="zh-CN" altLang="en-US" b="1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b="1">
                <a:latin typeface="幼圆" panose="02010509060101010101" pitchFamily="49" charset="-122"/>
                <a:ea typeface="幼圆" panose="02010509060101010101" pitchFamily="49" charset="-122"/>
              </a:rPr>
              <a:t>2.二分类问题中高维数据的可视化方法</a:t>
            </a:r>
            <a:endParaRPr lang="zh-CN" altLang="en-US" b="1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500566" y="886837"/>
            <a:ext cx="1594929" cy="369332"/>
          </a:xfrm>
          <a:prstGeom prst="rect">
            <a:avLst/>
          </a:prstGeom>
        </p:spPr>
        <p:txBody>
          <a:bodyPr wrap="none">
            <a:normAutofit fontScale="72500"/>
          </a:bodyPr>
          <a:lstStyle/>
          <a:p>
            <a:pPr algn="dist"/>
            <a:r>
              <a:rPr lang="en-US" altLang="zh-CN" sz="2400" b="1" spc="400" dirty="0">
                <a:solidFill>
                  <a:srgbClr val="1C1C7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CONTENT</a:t>
            </a:r>
            <a:endParaRPr lang="en-US" altLang="zh-CN" sz="2400" b="1" spc="400" dirty="0">
              <a:solidFill>
                <a:srgbClr val="1C1C7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792133" y="1049867"/>
            <a:ext cx="653626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328400" y="1066800"/>
            <a:ext cx="0" cy="47384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822621" y="5805264"/>
            <a:ext cx="1050577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822620" y="3217334"/>
            <a:ext cx="0" cy="25879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7"/>
          <p:cNvSpPr/>
          <p:nvPr/>
        </p:nvSpPr>
        <p:spPr bwMode="auto">
          <a:xfrm>
            <a:off x="6697980" y="3310890"/>
            <a:ext cx="3932555" cy="5657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noFill/>
            <a:round/>
          </a:ln>
        </p:spPr>
        <p:txBody>
          <a:bodyPr rot="0" spcFirstLastPara="0" vert="horz" wrap="none" lIns="121920" tIns="60960" rIns="121920" bIns="60960" anchor="ctr" anchorCtr="1" forceAA="0" compatLnSpc="1">
            <a:normAutofit/>
          </a:bodyPr>
          <a:p>
            <a:pPr lvl="0" algn="ctr"/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可视化方法总结</a:t>
            </a:r>
            <a:endParaRPr lang="zh-CN" altLang="en-US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800"/>
                            </p:stCondLst>
                            <p:childTnLst>
                              <p:par>
                                <p:cTn id="4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3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800"/>
                            </p:stCondLst>
                            <p:childTnLst>
                              <p:par>
                                <p:cTn id="6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bldLvl="0" animBg="1"/>
      <p:bldP spid="21" grpId="1" bldLvl="0" animBg="1"/>
      <p:bldP spid="8" grpId="0" bldLvl="0" animBg="1"/>
      <p:bldP spid="9" grpId="0" bldLvl="0" animBg="1"/>
      <p:bldP spid="11" grpId="0" bldLvl="0" animBg="1"/>
      <p:bldP spid="14" grpId="0"/>
      <p:bldP spid="15" grpId="0"/>
      <p:bldP spid="17" grpId="0"/>
      <p:bldP spid="18" grpId="0"/>
      <p:bldP spid="5" grpId="0"/>
      <p:bldP spid="2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>
          <a:xfrm>
            <a:off x="982980" y="423545"/>
            <a:ext cx="10515600" cy="600075"/>
          </a:xfrm>
        </p:spPr>
        <p:txBody>
          <a:bodyPr>
            <a:normAutofit/>
          </a:bodyPr>
          <a:p>
            <a:r>
              <a:rPr lang="zh-CN" altLang="en-US" sz="2800" b="1"/>
              <a:t>每年的变化折线图</a:t>
            </a:r>
            <a:endParaRPr lang="zh-CN" altLang="en-US" sz="2800" b="1"/>
          </a:p>
        </p:txBody>
      </p:sp>
      <p:sp>
        <p:nvSpPr>
          <p:cNvPr id="3" name="文本框 2"/>
          <p:cNvSpPr txBox="1"/>
          <p:nvPr/>
        </p:nvSpPr>
        <p:spPr>
          <a:xfrm>
            <a:off x="-66675" y="0"/>
            <a:ext cx="4326890" cy="4235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20000"/>
              </a:lnSpc>
              <a:defRPr/>
            </a:pPr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matplotlib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折线图、散点图等可视化呈现</a:t>
            </a:r>
            <a:endParaRPr lang="zh-CN" altLang="en-US"/>
          </a:p>
        </p:txBody>
      </p:sp>
      <p:pic>
        <p:nvPicPr>
          <p:cNvPr id="52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3495" y="1297940"/>
            <a:ext cx="9226550" cy="449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3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473" y="1130935"/>
            <a:ext cx="5271135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3397885"/>
            <a:ext cx="5270500" cy="226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08" y="1130618"/>
            <a:ext cx="5273675" cy="2369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608" y="3397885"/>
            <a:ext cx="5271135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>
          <a:xfrm>
            <a:off x="982980" y="423545"/>
            <a:ext cx="10515600" cy="600075"/>
          </a:xfrm>
        </p:spPr>
        <p:txBody>
          <a:bodyPr>
            <a:normAutofit/>
          </a:bodyPr>
          <a:p>
            <a:r>
              <a:rPr lang="zh-CN" altLang="en-US" sz="2800" b="1"/>
              <a:t>箱型图</a:t>
            </a:r>
            <a:endParaRPr lang="zh-CN" altLang="en-US" sz="2800" b="1"/>
          </a:p>
        </p:txBody>
      </p:sp>
      <p:sp>
        <p:nvSpPr>
          <p:cNvPr id="3" name="文本框 2"/>
          <p:cNvSpPr txBox="1"/>
          <p:nvPr/>
        </p:nvSpPr>
        <p:spPr>
          <a:xfrm>
            <a:off x="-66675" y="0"/>
            <a:ext cx="4326890" cy="4235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20000"/>
              </a:lnSpc>
              <a:defRPr/>
            </a:pPr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matplotlib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折线图、散点图等可视化呈现</a:t>
            </a:r>
            <a:endParaRPr lang="zh-CN" altLang="en-US"/>
          </a:p>
        </p:txBody>
      </p:sp>
      <p:pic>
        <p:nvPicPr>
          <p:cNvPr id="36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2380" y="1114425"/>
            <a:ext cx="9336405" cy="48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>
          <a:xfrm>
            <a:off x="982980" y="423545"/>
            <a:ext cx="10515600" cy="600075"/>
          </a:xfrm>
        </p:spPr>
        <p:txBody>
          <a:bodyPr>
            <a:normAutofit/>
          </a:bodyPr>
          <a:p>
            <a:r>
              <a:rPr lang="zh-CN" altLang="en-US" sz="2800" b="1"/>
              <a:t>热力图</a:t>
            </a:r>
            <a:endParaRPr lang="zh-CN" altLang="en-US" sz="2800" b="1"/>
          </a:p>
        </p:txBody>
      </p:sp>
      <p:sp>
        <p:nvSpPr>
          <p:cNvPr id="3" name="文本框 2"/>
          <p:cNvSpPr txBox="1"/>
          <p:nvPr/>
        </p:nvSpPr>
        <p:spPr>
          <a:xfrm>
            <a:off x="-66675" y="0"/>
            <a:ext cx="4326890" cy="4235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20000"/>
              </a:lnSpc>
              <a:defRPr/>
            </a:pPr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matplotlib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折线图、散点图等可视化呈现</a:t>
            </a:r>
            <a:endParaRPr lang="zh-CN" altLang="en-US"/>
          </a:p>
        </p:txBody>
      </p:sp>
      <p:pic>
        <p:nvPicPr>
          <p:cNvPr id="57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8715" y="1149350"/>
            <a:ext cx="10184130" cy="4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3"/>
          <p:cNvSpPr txBox="1">
            <a:spLocks noChangeArrowheads="1"/>
          </p:cNvSpPr>
          <p:nvPr/>
        </p:nvSpPr>
        <p:spPr bwMode="auto">
          <a:xfrm>
            <a:off x="260368" y="3222863"/>
            <a:ext cx="5110163" cy="14452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 algn="ctr"/>
            <a:r>
              <a:rPr lang="zh-CN" altLang="en-US" sz="440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预测未来发生的事故数</a:t>
            </a:r>
            <a:endParaRPr lang="zh-CN" altLang="en-US" sz="4400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370531" y="2219426"/>
            <a:ext cx="1385869" cy="723820"/>
            <a:chOff x="4027898" y="1664569"/>
            <a:chExt cx="1039402" cy="542865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4027898" y="1900313"/>
              <a:ext cx="1039402" cy="0"/>
            </a:xfrm>
            <a:prstGeom prst="line">
              <a:avLst/>
            </a:prstGeom>
            <a:ln w="28575">
              <a:solidFill>
                <a:srgbClr val="AAA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256498" y="1664569"/>
              <a:ext cx="0" cy="542865"/>
            </a:xfrm>
            <a:prstGeom prst="line">
              <a:avLst/>
            </a:prstGeom>
            <a:ln w="28575">
              <a:solidFill>
                <a:srgbClr val="AAA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10399731" y="4505326"/>
            <a:ext cx="1385869" cy="723820"/>
            <a:chOff x="7799798" y="3378994"/>
            <a:chExt cx="1039402" cy="542865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7799798" y="3721894"/>
              <a:ext cx="1039402" cy="0"/>
            </a:xfrm>
            <a:prstGeom prst="line">
              <a:avLst/>
            </a:prstGeom>
            <a:ln w="28575">
              <a:solidFill>
                <a:srgbClr val="AAA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8606248" y="3378994"/>
              <a:ext cx="0" cy="542865"/>
            </a:xfrm>
            <a:prstGeom prst="line">
              <a:avLst/>
            </a:prstGeom>
            <a:ln w="28575">
              <a:solidFill>
                <a:srgbClr val="AAA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2174231" y="1842588"/>
            <a:ext cx="1144701" cy="1380275"/>
            <a:chOff x="1630673" y="1381941"/>
            <a:chExt cx="858526" cy="1035206"/>
          </a:xfrm>
        </p:grpSpPr>
        <p:grpSp>
          <p:nvGrpSpPr>
            <p:cNvPr id="30" name="组合 41"/>
            <p:cNvGrpSpPr/>
            <p:nvPr/>
          </p:nvGrpSpPr>
          <p:grpSpPr bwMode="auto">
            <a:xfrm flipH="1">
              <a:off x="1630673" y="1381941"/>
              <a:ext cx="858526" cy="1035206"/>
              <a:chOff x="2433484" y="1400177"/>
              <a:chExt cx="3510116" cy="4395940"/>
            </a:xfrm>
          </p:grpSpPr>
          <p:sp>
            <p:nvSpPr>
              <p:cNvPr id="31" name="任意多边形 42"/>
              <p:cNvSpPr/>
              <p:nvPr/>
            </p:nvSpPr>
            <p:spPr>
              <a:xfrm rot="5124146">
                <a:off x="4131026" y="1764713"/>
                <a:ext cx="635433" cy="958096"/>
              </a:xfrm>
              <a:custGeom>
                <a:avLst/>
                <a:gdLst>
                  <a:gd name="connsiteX0" fmla="*/ 486697 w 486697"/>
                  <a:gd name="connsiteY0" fmla="*/ 796413 h 796413"/>
                  <a:gd name="connsiteX1" fmla="*/ 442452 w 486697"/>
                  <a:gd name="connsiteY1" fmla="*/ 634181 h 796413"/>
                  <a:gd name="connsiteX2" fmla="*/ 427704 w 486697"/>
                  <a:gd name="connsiteY2" fmla="*/ 162233 h 796413"/>
                  <a:gd name="connsiteX3" fmla="*/ 0 w 486697"/>
                  <a:gd name="connsiteY3" fmla="*/ 0 h 796413"/>
                  <a:gd name="connsiteX4" fmla="*/ 73742 w 486697"/>
                  <a:gd name="connsiteY4" fmla="*/ 589936 h 796413"/>
                  <a:gd name="connsiteX5" fmla="*/ 442452 w 486697"/>
                  <a:gd name="connsiteY5" fmla="*/ 663678 h 796413"/>
                  <a:gd name="connsiteX6" fmla="*/ 486697 w 486697"/>
                  <a:gd name="connsiteY6" fmla="*/ 796413 h 796413"/>
                  <a:gd name="connsiteX0-1" fmla="*/ 486697 w 486697"/>
                  <a:gd name="connsiteY0-2" fmla="*/ 817061 h 817061"/>
                  <a:gd name="connsiteX1-3" fmla="*/ 442452 w 486697"/>
                  <a:gd name="connsiteY1-4" fmla="*/ 654829 h 817061"/>
                  <a:gd name="connsiteX2-5" fmla="*/ 427704 w 486697"/>
                  <a:gd name="connsiteY2-6" fmla="*/ 182881 h 817061"/>
                  <a:gd name="connsiteX3-7" fmla="*/ 0 w 486697"/>
                  <a:gd name="connsiteY3-8" fmla="*/ 20648 h 817061"/>
                  <a:gd name="connsiteX4-9" fmla="*/ 73742 w 486697"/>
                  <a:gd name="connsiteY4-10" fmla="*/ 610584 h 817061"/>
                  <a:gd name="connsiteX5-11" fmla="*/ 442452 w 486697"/>
                  <a:gd name="connsiteY5-12" fmla="*/ 684326 h 817061"/>
                  <a:gd name="connsiteX6-13" fmla="*/ 486697 w 486697"/>
                  <a:gd name="connsiteY6-14" fmla="*/ 817061 h 817061"/>
                  <a:gd name="connsiteX0-15" fmla="*/ 486697 w 486697"/>
                  <a:gd name="connsiteY0-16" fmla="*/ 858184 h 858184"/>
                  <a:gd name="connsiteX1-17" fmla="*/ 442452 w 486697"/>
                  <a:gd name="connsiteY1-18" fmla="*/ 695952 h 858184"/>
                  <a:gd name="connsiteX2-19" fmla="*/ 427704 w 486697"/>
                  <a:gd name="connsiteY2-20" fmla="*/ 224004 h 858184"/>
                  <a:gd name="connsiteX3-21" fmla="*/ 76156 w 486697"/>
                  <a:gd name="connsiteY3-22" fmla="*/ 35385 h 858184"/>
                  <a:gd name="connsiteX4-23" fmla="*/ 0 w 486697"/>
                  <a:gd name="connsiteY4-24" fmla="*/ 61771 h 858184"/>
                  <a:gd name="connsiteX5-25" fmla="*/ 73742 w 486697"/>
                  <a:gd name="connsiteY5-26" fmla="*/ 651707 h 858184"/>
                  <a:gd name="connsiteX6-27" fmla="*/ 442452 w 486697"/>
                  <a:gd name="connsiteY6-28" fmla="*/ 725449 h 858184"/>
                  <a:gd name="connsiteX7" fmla="*/ 486697 w 486697"/>
                  <a:gd name="connsiteY7" fmla="*/ 858184 h 858184"/>
                  <a:gd name="connsiteX0-29" fmla="*/ 486697 w 486697"/>
                  <a:gd name="connsiteY0-30" fmla="*/ 858184 h 858184"/>
                  <a:gd name="connsiteX1-31" fmla="*/ 442452 w 486697"/>
                  <a:gd name="connsiteY1-32" fmla="*/ 695952 h 858184"/>
                  <a:gd name="connsiteX2-33" fmla="*/ 427704 w 486697"/>
                  <a:gd name="connsiteY2-34" fmla="*/ 224004 h 858184"/>
                  <a:gd name="connsiteX3-35" fmla="*/ 76156 w 486697"/>
                  <a:gd name="connsiteY3-36" fmla="*/ 35385 h 858184"/>
                  <a:gd name="connsiteX4-37" fmla="*/ 0 w 486697"/>
                  <a:gd name="connsiteY4-38" fmla="*/ 61771 h 858184"/>
                  <a:gd name="connsiteX5-39" fmla="*/ 73742 w 486697"/>
                  <a:gd name="connsiteY5-40" fmla="*/ 651707 h 858184"/>
                  <a:gd name="connsiteX6-41" fmla="*/ 442452 w 486697"/>
                  <a:gd name="connsiteY6-42" fmla="*/ 725449 h 858184"/>
                  <a:gd name="connsiteX7-43" fmla="*/ 486697 w 486697"/>
                  <a:gd name="connsiteY7-44" fmla="*/ 858184 h 858184"/>
                  <a:gd name="connsiteX0-45" fmla="*/ 486697 w 486697"/>
                  <a:gd name="connsiteY0-46" fmla="*/ 858184 h 858184"/>
                  <a:gd name="connsiteX1-47" fmla="*/ 442452 w 486697"/>
                  <a:gd name="connsiteY1-48" fmla="*/ 695952 h 858184"/>
                  <a:gd name="connsiteX2-49" fmla="*/ 427704 w 486697"/>
                  <a:gd name="connsiteY2-50" fmla="*/ 224004 h 858184"/>
                  <a:gd name="connsiteX3-51" fmla="*/ 76156 w 486697"/>
                  <a:gd name="connsiteY3-52" fmla="*/ 35385 h 858184"/>
                  <a:gd name="connsiteX4-53" fmla="*/ 0 w 486697"/>
                  <a:gd name="connsiteY4-54" fmla="*/ 61771 h 858184"/>
                  <a:gd name="connsiteX5-55" fmla="*/ 73742 w 486697"/>
                  <a:gd name="connsiteY5-56" fmla="*/ 651707 h 858184"/>
                  <a:gd name="connsiteX6-57" fmla="*/ 442452 w 486697"/>
                  <a:gd name="connsiteY6-58" fmla="*/ 725449 h 858184"/>
                  <a:gd name="connsiteX7-59" fmla="*/ 486697 w 486697"/>
                  <a:gd name="connsiteY7-60" fmla="*/ 858184 h 8581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43" y="connsiteY7-44"/>
                  </a:cxn>
                </a:cxnLst>
                <a:rect l="l" t="t" r="r" b="b"/>
                <a:pathLst>
                  <a:path w="486697" h="858184">
                    <a:moveTo>
                      <a:pt x="486697" y="858184"/>
                    </a:moveTo>
                    <a:lnTo>
                      <a:pt x="442452" y="695952"/>
                    </a:lnTo>
                    <a:cubicBezTo>
                      <a:pt x="432620" y="590255"/>
                      <a:pt x="488753" y="334098"/>
                      <a:pt x="427704" y="224004"/>
                    </a:cubicBezTo>
                    <a:cubicBezTo>
                      <a:pt x="366655" y="113910"/>
                      <a:pt x="147440" y="62424"/>
                      <a:pt x="76156" y="35385"/>
                    </a:cubicBezTo>
                    <a:cubicBezTo>
                      <a:pt x="4872" y="8346"/>
                      <a:pt x="6498" y="-39841"/>
                      <a:pt x="0" y="61771"/>
                    </a:cubicBezTo>
                    <a:cubicBezTo>
                      <a:pt x="24581" y="258416"/>
                      <a:pt x="-33966" y="551489"/>
                      <a:pt x="73742" y="651707"/>
                    </a:cubicBezTo>
                    <a:cubicBezTo>
                      <a:pt x="181450" y="751925"/>
                      <a:pt x="373626" y="691036"/>
                      <a:pt x="442452" y="725449"/>
                    </a:cubicBezTo>
                    <a:lnTo>
                      <a:pt x="486697" y="858184"/>
                    </a:lnTo>
                    <a:close/>
                  </a:path>
                </a:pathLst>
              </a:custGeom>
              <a:solidFill>
                <a:srgbClr val="1C1C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2" name="任意多边形 43"/>
              <p:cNvSpPr/>
              <p:nvPr/>
            </p:nvSpPr>
            <p:spPr>
              <a:xfrm rot="20871133">
                <a:off x="3296615" y="1400177"/>
                <a:ext cx="715690" cy="1258861"/>
              </a:xfrm>
              <a:custGeom>
                <a:avLst/>
                <a:gdLst>
                  <a:gd name="connsiteX0" fmla="*/ 486697 w 486697"/>
                  <a:gd name="connsiteY0" fmla="*/ 796413 h 796413"/>
                  <a:gd name="connsiteX1" fmla="*/ 442452 w 486697"/>
                  <a:gd name="connsiteY1" fmla="*/ 634181 h 796413"/>
                  <a:gd name="connsiteX2" fmla="*/ 427704 w 486697"/>
                  <a:gd name="connsiteY2" fmla="*/ 162233 h 796413"/>
                  <a:gd name="connsiteX3" fmla="*/ 0 w 486697"/>
                  <a:gd name="connsiteY3" fmla="*/ 0 h 796413"/>
                  <a:gd name="connsiteX4" fmla="*/ 73742 w 486697"/>
                  <a:gd name="connsiteY4" fmla="*/ 589936 h 796413"/>
                  <a:gd name="connsiteX5" fmla="*/ 442452 w 486697"/>
                  <a:gd name="connsiteY5" fmla="*/ 663678 h 796413"/>
                  <a:gd name="connsiteX6" fmla="*/ 486697 w 486697"/>
                  <a:gd name="connsiteY6" fmla="*/ 796413 h 796413"/>
                  <a:gd name="connsiteX0-1" fmla="*/ 486697 w 486697"/>
                  <a:gd name="connsiteY0-2" fmla="*/ 817061 h 817061"/>
                  <a:gd name="connsiteX1-3" fmla="*/ 442452 w 486697"/>
                  <a:gd name="connsiteY1-4" fmla="*/ 654829 h 817061"/>
                  <a:gd name="connsiteX2-5" fmla="*/ 427704 w 486697"/>
                  <a:gd name="connsiteY2-6" fmla="*/ 182881 h 817061"/>
                  <a:gd name="connsiteX3-7" fmla="*/ 0 w 486697"/>
                  <a:gd name="connsiteY3-8" fmla="*/ 20648 h 817061"/>
                  <a:gd name="connsiteX4-9" fmla="*/ 73742 w 486697"/>
                  <a:gd name="connsiteY4-10" fmla="*/ 610584 h 817061"/>
                  <a:gd name="connsiteX5-11" fmla="*/ 442452 w 486697"/>
                  <a:gd name="connsiteY5-12" fmla="*/ 684326 h 817061"/>
                  <a:gd name="connsiteX6-13" fmla="*/ 486697 w 486697"/>
                  <a:gd name="connsiteY6-14" fmla="*/ 817061 h 817061"/>
                  <a:gd name="connsiteX0-15" fmla="*/ 486697 w 486697"/>
                  <a:gd name="connsiteY0-16" fmla="*/ 858184 h 858184"/>
                  <a:gd name="connsiteX1-17" fmla="*/ 442452 w 486697"/>
                  <a:gd name="connsiteY1-18" fmla="*/ 695952 h 858184"/>
                  <a:gd name="connsiteX2-19" fmla="*/ 427704 w 486697"/>
                  <a:gd name="connsiteY2-20" fmla="*/ 224004 h 858184"/>
                  <a:gd name="connsiteX3-21" fmla="*/ 76156 w 486697"/>
                  <a:gd name="connsiteY3-22" fmla="*/ 35385 h 858184"/>
                  <a:gd name="connsiteX4-23" fmla="*/ 0 w 486697"/>
                  <a:gd name="connsiteY4-24" fmla="*/ 61771 h 858184"/>
                  <a:gd name="connsiteX5-25" fmla="*/ 73742 w 486697"/>
                  <a:gd name="connsiteY5-26" fmla="*/ 651707 h 858184"/>
                  <a:gd name="connsiteX6-27" fmla="*/ 442452 w 486697"/>
                  <a:gd name="connsiteY6-28" fmla="*/ 725449 h 858184"/>
                  <a:gd name="connsiteX7" fmla="*/ 486697 w 486697"/>
                  <a:gd name="connsiteY7" fmla="*/ 858184 h 858184"/>
                  <a:gd name="connsiteX0-29" fmla="*/ 486697 w 486697"/>
                  <a:gd name="connsiteY0-30" fmla="*/ 858184 h 858184"/>
                  <a:gd name="connsiteX1-31" fmla="*/ 442452 w 486697"/>
                  <a:gd name="connsiteY1-32" fmla="*/ 695952 h 858184"/>
                  <a:gd name="connsiteX2-33" fmla="*/ 427704 w 486697"/>
                  <a:gd name="connsiteY2-34" fmla="*/ 224004 h 858184"/>
                  <a:gd name="connsiteX3-35" fmla="*/ 76156 w 486697"/>
                  <a:gd name="connsiteY3-36" fmla="*/ 35385 h 858184"/>
                  <a:gd name="connsiteX4-37" fmla="*/ 0 w 486697"/>
                  <a:gd name="connsiteY4-38" fmla="*/ 61771 h 858184"/>
                  <a:gd name="connsiteX5-39" fmla="*/ 73742 w 486697"/>
                  <a:gd name="connsiteY5-40" fmla="*/ 651707 h 858184"/>
                  <a:gd name="connsiteX6-41" fmla="*/ 442452 w 486697"/>
                  <a:gd name="connsiteY6-42" fmla="*/ 725449 h 858184"/>
                  <a:gd name="connsiteX7-43" fmla="*/ 486697 w 486697"/>
                  <a:gd name="connsiteY7-44" fmla="*/ 858184 h 858184"/>
                  <a:gd name="connsiteX0-45" fmla="*/ 486697 w 486697"/>
                  <a:gd name="connsiteY0-46" fmla="*/ 858184 h 858184"/>
                  <a:gd name="connsiteX1-47" fmla="*/ 442452 w 486697"/>
                  <a:gd name="connsiteY1-48" fmla="*/ 695952 h 858184"/>
                  <a:gd name="connsiteX2-49" fmla="*/ 427704 w 486697"/>
                  <a:gd name="connsiteY2-50" fmla="*/ 224004 h 858184"/>
                  <a:gd name="connsiteX3-51" fmla="*/ 76156 w 486697"/>
                  <a:gd name="connsiteY3-52" fmla="*/ 35385 h 858184"/>
                  <a:gd name="connsiteX4-53" fmla="*/ 0 w 486697"/>
                  <a:gd name="connsiteY4-54" fmla="*/ 61771 h 858184"/>
                  <a:gd name="connsiteX5-55" fmla="*/ 73742 w 486697"/>
                  <a:gd name="connsiteY5-56" fmla="*/ 651707 h 858184"/>
                  <a:gd name="connsiteX6-57" fmla="*/ 442452 w 486697"/>
                  <a:gd name="connsiteY6-58" fmla="*/ 725449 h 858184"/>
                  <a:gd name="connsiteX7-59" fmla="*/ 486697 w 486697"/>
                  <a:gd name="connsiteY7-60" fmla="*/ 858184 h 8581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43" y="connsiteY7-44"/>
                  </a:cxn>
                </a:cxnLst>
                <a:rect l="l" t="t" r="r" b="b"/>
                <a:pathLst>
                  <a:path w="486697" h="858184">
                    <a:moveTo>
                      <a:pt x="486697" y="858184"/>
                    </a:moveTo>
                    <a:lnTo>
                      <a:pt x="442452" y="695952"/>
                    </a:lnTo>
                    <a:cubicBezTo>
                      <a:pt x="432620" y="590255"/>
                      <a:pt x="488753" y="334098"/>
                      <a:pt x="427704" y="224004"/>
                    </a:cubicBezTo>
                    <a:cubicBezTo>
                      <a:pt x="366655" y="113910"/>
                      <a:pt x="147440" y="62424"/>
                      <a:pt x="76156" y="35385"/>
                    </a:cubicBezTo>
                    <a:cubicBezTo>
                      <a:pt x="4872" y="8346"/>
                      <a:pt x="6498" y="-39841"/>
                      <a:pt x="0" y="61771"/>
                    </a:cubicBezTo>
                    <a:cubicBezTo>
                      <a:pt x="24581" y="258416"/>
                      <a:pt x="-33966" y="551489"/>
                      <a:pt x="73742" y="651707"/>
                    </a:cubicBezTo>
                    <a:cubicBezTo>
                      <a:pt x="181450" y="751925"/>
                      <a:pt x="373626" y="691036"/>
                      <a:pt x="442452" y="725449"/>
                    </a:cubicBezTo>
                    <a:lnTo>
                      <a:pt x="486697" y="858184"/>
                    </a:lnTo>
                    <a:close/>
                  </a:path>
                </a:pathLst>
              </a:custGeom>
              <a:solidFill>
                <a:srgbClr val="1C1C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3" name="任意多边形 44"/>
              <p:cNvSpPr/>
              <p:nvPr/>
            </p:nvSpPr>
            <p:spPr>
              <a:xfrm>
                <a:off x="2433484" y="2469237"/>
                <a:ext cx="3510116" cy="3326880"/>
              </a:xfrm>
              <a:custGeom>
                <a:avLst/>
                <a:gdLst>
                  <a:gd name="connsiteX0" fmla="*/ 2533998 w 3510116"/>
                  <a:gd name="connsiteY0" fmla="*/ 0 h 3326049"/>
                  <a:gd name="connsiteX1" fmla="*/ 2591623 w 3510116"/>
                  <a:gd name="connsiteY1" fmla="*/ 27759 h 3326049"/>
                  <a:gd name="connsiteX2" fmla="*/ 3510116 w 3510116"/>
                  <a:gd name="connsiteY2" fmla="*/ 1570991 h 3326049"/>
                  <a:gd name="connsiteX3" fmla="*/ 1755058 w 3510116"/>
                  <a:gd name="connsiteY3" fmla="*/ 3326049 h 3326049"/>
                  <a:gd name="connsiteX4" fmla="*/ 0 w 3510116"/>
                  <a:gd name="connsiteY4" fmla="*/ 1570991 h 3326049"/>
                  <a:gd name="connsiteX5" fmla="*/ 918493 w 3510116"/>
                  <a:gd name="connsiteY5" fmla="*/ 27759 h 3326049"/>
                  <a:gd name="connsiteX6" fmla="*/ 923961 w 3510116"/>
                  <a:gd name="connsiteY6" fmla="*/ 25125 h 3326049"/>
                  <a:gd name="connsiteX7" fmla="*/ 950966 w 3510116"/>
                  <a:gd name="connsiteY7" fmla="*/ 98910 h 3326049"/>
                  <a:gd name="connsiteX8" fmla="*/ 972537 w 3510116"/>
                  <a:gd name="connsiteY8" fmla="*/ 138652 h 3326049"/>
                  <a:gd name="connsiteX9" fmla="*/ 842536 w 3510116"/>
                  <a:gd name="connsiteY9" fmla="*/ 217629 h 3326049"/>
                  <a:gd name="connsiteX10" fmla="*/ 122959 w 3510116"/>
                  <a:gd name="connsiteY10" fmla="*/ 1570991 h 3326049"/>
                  <a:gd name="connsiteX11" fmla="*/ 1755058 w 3510116"/>
                  <a:gd name="connsiteY11" fmla="*/ 3203090 h 3326049"/>
                  <a:gd name="connsiteX12" fmla="*/ 3387157 w 3510116"/>
                  <a:gd name="connsiteY12" fmla="*/ 1570991 h 3326049"/>
                  <a:gd name="connsiteX13" fmla="*/ 2533013 w 3510116"/>
                  <a:gd name="connsiteY13" fmla="*/ 135878 h 3326049"/>
                  <a:gd name="connsiteX14" fmla="*/ 2491061 w 3510116"/>
                  <a:gd name="connsiteY14" fmla="*/ 115668 h 3326049"/>
                  <a:gd name="connsiteX15" fmla="*/ 2500156 w 3510116"/>
                  <a:gd name="connsiteY15" fmla="*/ 98910 h 3326049"/>
                  <a:gd name="connsiteX16" fmla="*/ 2528425 w 3510116"/>
                  <a:gd name="connsiteY16" fmla="*/ 21674 h 3326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10116" h="3326049">
                    <a:moveTo>
                      <a:pt x="2533998" y="0"/>
                    </a:moveTo>
                    <a:lnTo>
                      <a:pt x="2591623" y="27759"/>
                    </a:lnTo>
                    <a:cubicBezTo>
                      <a:pt x="3138719" y="324959"/>
                      <a:pt x="3510116" y="904603"/>
                      <a:pt x="3510116" y="1570991"/>
                    </a:cubicBezTo>
                    <a:cubicBezTo>
                      <a:pt x="3510116" y="2540283"/>
                      <a:pt x="2724350" y="3326049"/>
                      <a:pt x="1755058" y="3326049"/>
                    </a:cubicBezTo>
                    <a:cubicBezTo>
                      <a:pt x="785766" y="3326049"/>
                      <a:pt x="0" y="2540283"/>
                      <a:pt x="0" y="1570991"/>
                    </a:cubicBezTo>
                    <a:cubicBezTo>
                      <a:pt x="0" y="904603"/>
                      <a:pt x="371397" y="324959"/>
                      <a:pt x="918493" y="27759"/>
                    </a:cubicBezTo>
                    <a:lnTo>
                      <a:pt x="923961" y="25125"/>
                    </a:lnTo>
                    <a:lnTo>
                      <a:pt x="950966" y="98910"/>
                    </a:lnTo>
                    <a:lnTo>
                      <a:pt x="972537" y="138652"/>
                    </a:lnTo>
                    <a:lnTo>
                      <a:pt x="842536" y="217629"/>
                    </a:lnTo>
                    <a:cubicBezTo>
                      <a:pt x="408395" y="510929"/>
                      <a:pt x="122959" y="1007627"/>
                      <a:pt x="122959" y="1570991"/>
                    </a:cubicBezTo>
                    <a:cubicBezTo>
                      <a:pt x="122959" y="2472374"/>
                      <a:pt x="853675" y="3203090"/>
                      <a:pt x="1755058" y="3203090"/>
                    </a:cubicBezTo>
                    <a:cubicBezTo>
                      <a:pt x="2656441" y="3203090"/>
                      <a:pt x="3387157" y="2472374"/>
                      <a:pt x="3387157" y="1570991"/>
                    </a:cubicBezTo>
                    <a:cubicBezTo>
                      <a:pt x="3387157" y="951290"/>
                      <a:pt x="3041780" y="412256"/>
                      <a:pt x="2533013" y="135878"/>
                    </a:cubicBezTo>
                    <a:lnTo>
                      <a:pt x="2491061" y="115668"/>
                    </a:lnTo>
                    <a:lnTo>
                      <a:pt x="2500156" y="98910"/>
                    </a:lnTo>
                    <a:cubicBezTo>
                      <a:pt x="2510791" y="73767"/>
                      <a:pt x="2520238" y="47998"/>
                      <a:pt x="2528425" y="2167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742440" y="1649642"/>
              <a:ext cx="683259" cy="622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二</a:t>
              </a:r>
              <a:endParaRPr lang="zh-CN" altLang="en-US" sz="4800" b="1" dirty="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36" name="文本框 13"/>
          <p:cNvSpPr txBox="1">
            <a:spLocks noChangeArrowheads="1"/>
          </p:cNvSpPr>
          <p:nvPr/>
        </p:nvSpPr>
        <p:spPr bwMode="auto">
          <a:xfrm flipH="1">
            <a:off x="5776931" y="2730420"/>
            <a:ext cx="5585336" cy="9772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400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1.Prophet</a:t>
            </a:r>
            <a:endParaRPr lang="en-US" altLang="zh-CN" sz="24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zh-CN" sz="2400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2.</a:t>
            </a:r>
            <a:r>
              <a:rPr lang="zh-CN" altLang="en-US" sz="2400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多层神经网络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49"/>
                            </p:stCondLst>
                            <p:childTnLst>
                              <p:par>
                                <p:cTn id="3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49"/>
                            </p:stCondLst>
                            <p:childTnLst>
                              <p:par>
                                <p:cTn id="3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54439"/>
          </a:xfrm>
        </p:spPr>
        <p:txBody>
          <a:bodyPr>
            <a:normAutofit/>
          </a:bodyPr>
          <a:lstStyle/>
          <a:p>
            <a:r>
              <a:rPr lang="zh-CN" altLang="en-US" dirty="0"/>
              <a:t>时间序列模型的建模方法：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69818" y="1246908"/>
            <a:ext cx="1080654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时间序列</a:t>
            </a:r>
            <a:r>
              <a:rPr lang="zh-CN" altLang="en-US" sz="2800" b="1" dirty="0"/>
              <a:t>统计</a:t>
            </a:r>
            <a:r>
              <a:rPr lang="zh-CN" altLang="en-US" sz="2800" dirty="0"/>
              <a:t>模型 </a:t>
            </a:r>
            <a:r>
              <a:rPr lang="en-US" altLang="zh-CN" sz="2800" dirty="0"/>
              <a:t> Prophet</a:t>
            </a:r>
            <a:endParaRPr lang="en-US" altLang="zh-CN" sz="2800" dirty="0"/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时间序列</a:t>
            </a:r>
            <a:r>
              <a:rPr lang="zh-CN" altLang="en-US" sz="2800" b="1" dirty="0"/>
              <a:t>监督学习</a:t>
            </a:r>
            <a:r>
              <a:rPr lang="zh-CN" altLang="en-US" sz="2800" dirty="0"/>
              <a:t>模型 多层神经网络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从</a:t>
            </a:r>
            <a:r>
              <a:rPr lang="zh-CN" altLang="en-US" sz="2800" b="1" dirty="0"/>
              <a:t>训练模型</a:t>
            </a:r>
            <a:r>
              <a:rPr lang="zh-CN" altLang="en-US" sz="2800" dirty="0"/>
              <a:t>的角度，这两种的最大的</a:t>
            </a:r>
            <a:r>
              <a:rPr lang="zh-CN" altLang="en-US" sz="2800" b="1" dirty="0"/>
              <a:t>区别</a:t>
            </a:r>
            <a:r>
              <a:rPr lang="zh-CN" altLang="en-US" sz="2800" dirty="0"/>
              <a:t>：</a:t>
            </a:r>
            <a:endParaRPr lang="zh-CN" altLang="en-US" sz="2800" dirty="0"/>
          </a:p>
          <a:p>
            <a:r>
              <a:rPr lang="zh-CN" altLang="en-US" sz="2800" dirty="0"/>
              <a:t>统计模型把整个时间序列放入模型中进行训练</a:t>
            </a:r>
            <a:endParaRPr lang="zh-CN" altLang="en-US" sz="2800" dirty="0"/>
          </a:p>
          <a:p>
            <a:r>
              <a:rPr lang="zh-CN" altLang="en-US" sz="2800" dirty="0"/>
              <a:t>监督学习模型涉及到转换成监督学习的过程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zh-CN" sz="2800" b="1" dirty="0"/>
              <a:t>训练集</a:t>
            </a:r>
            <a:r>
              <a:rPr lang="en-US" altLang="zh-CN" sz="2800" dirty="0"/>
              <a:t> 2016-02-08</a:t>
            </a:r>
            <a:r>
              <a:rPr lang="zh-CN" altLang="zh-CN" sz="2800" dirty="0"/>
              <a:t>到</a:t>
            </a:r>
            <a:r>
              <a:rPr lang="en-US" altLang="zh-CN" sz="2800" dirty="0"/>
              <a:t>2019-02-16</a:t>
            </a:r>
            <a:r>
              <a:rPr lang="zh-CN" altLang="zh-CN" sz="2800" dirty="0"/>
              <a:t>对应的数据</a:t>
            </a:r>
            <a:endParaRPr lang="en-US" altLang="zh-CN" sz="2800" dirty="0"/>
          </a:p>
          <a:p>
            <a:r>
              <a:rPr lang="zh-CN" altLang="zh-CN" sz="2800" b="1" dirty="0"/>
              <a:t>测试集</a:t>
            </a:r>
            <a:r>
              <a:rPr lang="en-US" altLang="zh-CN" sz="2800" b="1" dirty="0"/>
              <a:t> </a:t>
            </a:r>
            <a:r>
              <a:rPr lang="en-US" altLang="zh-CN" sz="2800" dirty="0"/>
              <a:t>2019-02-17</a:t>
            </a:r>
            <a:r>
              <a:rPr lang="zh-CN" altLang="zh-CN" sz="2800" dirty="0"/>
              <a:t>到</a:t>
            </a:r>
            <a:r>
              <a:rPr lang="en-US" altLang="zh-CN" sz="2800" dirty="0"/>
              <a:t>2020-02-16</a:t>
            </a:r>
            <a:r>
              <a:rPr lang="zh-CN" altLang="zh-CN" sz="2800" dirty="0"/>
              <a:t>对应的数据。</a:t>
            </a:r>
            <a:endParaRPr lang="zh-CN" altLang="en-US" sz="2800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9918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Prophet</a:t>
            </a:r>
            <a:endParaRPr lang="zh-CN" altLang="en-US"/>
          </a:p>
        </p:txBody>
      </p:sp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3" name="TextBox 15"/>
          <p:cNvSpPr txBox="1"/>
          <p:nvPr/>
        </p:nvSpPr>
        <p:spPr>
          <a:xfrm>
            <a:off x="1336675" y="885825"/>
            <a:ext cx="9279890" cy="4501515"/>
          </a:xfrm>
          <a:prstGeom prst="rect">
            <a:avLst/>
          </a:prstGeom>
          <a:noFill/>
        </p:spPr>
        <p:txBody>
          <a:bodyPr wrap="square" lIns="71067" tIns="35534" rIns="71067" bIns="35534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b="1" dirty="0">
                <a:solidFill>
                  <a:schemeClr val="tx1"/>
                </a:solidFill>
              </a:rPr>
              <a:t>Prophet</a:t>
            </a:r>
            <a:r>
              <a:rPr lang="zh-CN" altLang="zh-CN" sz="2400" b="1" dirty="0">
                <a:solidFill>
                  <a:schemeClr val="tx1"/>
                </a:solidFill>
              </a:rPr>
              <a:t>算法</a:t>
            </a:r>
            <a:endParaRPr lang="zh-CN" altLang="zh-CN" sz="2400" b="1" dirty="0">
              <a:solidFill>
                <a:schemeClr val="tx1"/>
              </a:solidFill>
            </a:endParaRPr>
          </a:p>
          <a:p>
            <a:r>
              <a:rPr lang="en-US" altLang="zh-CN" sz="2400" b="1" dirty="0">
                <a:solidFill>
                  <a:schemeClr val="tx1"/>
                </a:solidFill>
              </a:rPr>
              <a:t>Prophet</a:t>
            </a:r>
            <a:r>
              <a:rPr lang="zh-CN" altLang="zh-CN" sz="2400" b="1" dirty="0">
                <a:solidFill>
                  <a:schemeClr val="tx1"/>
                </a:solidFill>
              </a:rPr>
              <a:t>算法是一种基于加</a:t>
            </a:r>
            <a:r>
              <a:rPr lang="zh-CN" altLang="en-US" sz="2400" b="1" dirty="0">
                <a:solidFill>
                  <a:schemeClr val="tx1"/>
                </a:solidFill>
              </a:rPr>
              <a:t>法</a:t>
            </a:r>
            <a:r>
              <a:rPr lang="zh-CN" altLang="zh-CN" sz="2400" b="1" dirty="0">
                <a:solidFill>
                  <a:schemeClr val="tx1"/>
                </a:solidFill>
              </a:rPr>
              <a:t>模型预测时间序列数据的方法</a:t>
            </a:r>
            <a:endParaRPr lang="en-US" altLang="zh-CN" sz="2400" b="1" dirty="0">
              <a:solidFill>
                <a:schemeClr val="tx1"/>
              </a:solidFill>
            </a:endParaRPr>
          </a:p>
          <a:p>
            <a:endParaRPr lang="en-US" altLang="zh-CN" sz="2400" b="1" dirty="0">
              <a:solidFill>
                <a:schemeClr val="tx1"/>
              </a:solidFill>
            </a:endParaRPr>
          </a:p>
          <a:p>
            <a:endParaRPr lang="zh-CN" altLang="zh-CN" sz="2400" b="1" dirty="0">
              <a:solidFill>
                <a:schemeClr val="tx1"/>
              </a:solidFill>
            </a:endParaRPr>
          </a:p>
          <a:p>
            <a:r>
              <a:rPr lang="zh-CN" altLang="zh-CN" sz="2400" b="1" dirty="0">
                <a:solidFill>
                  <a:schemeClr val="tx1"/>
                </a:solidFill>
              </a:rPr>
              <a:t>其中，公式</a:t>
            </a:r>
            <a:r>
              <a:rPr lang="en-US" altLang="zh-CN" sz="2400" b="1" dirty="0">
                <a:solidFill>
                  <a:schemeClr val="tx1"/>
                </a:solidFill>
              </a:rPr>
              <a:t>g(t)</a:t>
            </a:r>
            <a:r>
              <a:rPr lang="zh-CN" altLang="zh-CN" sz="2400" b="1" dirty="0">
                <a:solidFill>
                  <a:schemeClr val="tx1"/>
                </a:solidFill>
              </a:rPr>
              <a:t>代表</a:t>
            </a:r>
            <a:r>
              <a:rPr lang="en-US" altLang="zh-CN" sz="2400" b="1" dirty="0">
                <a:solidFill>
                  <a:schemeClr val="tx1"/>
                </a:solidFill>
              </a:rPr>
              <a:t>trend</a:t>
            </a:r>
            <a:r>
              <a:rPr lang="zh-CN" altLang="zh-CN" sz="2400" b="1" dirty="0">
                <a:solidFill>
                  <a:schemeClr val="tx1"/>
                </a:solidFill>
              </a:rPr>
              <a:t>部分，</a:t>
            </a:r>
            <a:r>
              <a:rPr lang="en-US" altLang="zh-CN" sz="2400" b="1" dirty="0">
                <a:solidFill>
                  <a:schemeClr val="tx1"/>
                </a:solidFill>
              </a:rPr>
              <a:t>s(t)</a:t>
            </a:r>
            <a:r>
              <a:rPr lang="zh-CN" altLang="zh-CN" sz="2400" b="1" dirty="0">
                <a:solidFill>
                  <a:schemeClr val="tx1"/>
                </a:solidFill>
              </a:rPr>
              <a:t>代表</a:t>
            </a:r>
            <a:r>
              <a:rPr lang="en-US" altLang="zh-CN" sz="2400" b="1" dirty="0">
                <a:solidFill>
                  <a:schemeClr val="tx1"/>
                </a:solidFill>
              </a:rPr>
              <a:t>seasonality</a:t>
            </a:r>
            <a:r>
              <a:rPr lang="zh-CN" altLang="zh-CN" sz="2400" b="1" dirty="0">
                <a:solidFill>
                  <a:schemeClr val="tx1"/>
                </a:solidFill>
              </a:rPr>
              <a:t>部分，</a:t>
            </a:r>
            <a:r>
              <a:rPr lang="en-US" altLang="zh-CN" sz="2400" b="1" dirty="0">
                <a:solidFill>
                  <a:schemeClr val="tx1"/>
                </a:solidFill>
              </a:rPr>
              <a:t>h(t)</a:t>
            </a:r>
            <a:r>
              <a:rPr lang="zh-CN" altLang="zh-CN" sz="2400" b="1" dirty="0">
                <a:solidFill>
                  <a:schemeClr val="tx1"/>
                </a:solidFill>
              </a:rPr>
              <a:t>代表</a:t>
            </a:r>
            <a:r>
              <a:rPr lang="en-US" altLang="zh-CN" sz="2400" b="1" dirty="0">
                <a:solidFill>
                  <a:schemeClr val="tx1"/>
                </a:solidFill>
              </a:rPr>
              <a:t>holidays</a:t>
            </a:r>
            <a:r>
              <a:rPr lang="zh-CN" altLang="zh-CN" sz="2400" b="1" dirty="0">
                <a:solidFill>
                  <a:schemeClr val="tx1"/>
                </a:solidFill>
              </a:rPr>
              <a:t>部分，最后一项代表整个模型不适应的残差部分。</a:t>
            </a:r>
            <a:r>
              <a:rPr lang="en-US" altLang="zh-CN" sz="2400" b="1" dirty="0">
                <a:solidFill>
                  <a:schemeClr val="tx1"/>
                </a:solidFill>
              </a:rPr>
              <a:t>Prophet</a:t>
            </a:r>
            <a:r>
              <a:rPr lang="zh-CN" altLang="zh-CN" sz="2400" b="1" dirty="0">
                <a:solidFill>
                  <a:schemeClr val="tx1"/>
                </a:solidFill>
              </a:rPr>
              <a:t>算法也是分别对模型的三个部分进行建模，然后组合生成预测数据</a:t>
            </a:r>
            <a:r>
              <a:rPr lang="zh-CN" altLang="zh-CN" sz="2000" b="1" dirty="0">
                <a:solidFill>
                  <a:schemeClr val="tx1"/>
                </a:solidFill>
              </a:rPr>
              <a:t>。</a:t>
            </a:r>
            <a:endParaRPr lang="zh-CN" altLang="zh-CN" sz="2000" b="1" dirty="0">
              <a:solidFill>
                <a:schemeClr val="tx1"/>
              </a:solidFill>
            </a:endParaRPr>
          </a:p>
        </p:txBody>
      </p:sp>
      <p:pic>
        <p:nvPicPr>
          <p:cNvPr id="15" name="图片 14" descr="https://pic1.zhimg.com/80/v2-1528e2d45462f3e88ced4a327c1fc408_720w.jpg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933849" y="2219785"/>
            <a:ext cx="5396428" cy="891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2209800" y="5862638"/>
            <a:ext cx="10515600" cy="1500187"/>
          </a:xfrm>
        </p:spPr>
        <p:txBody>
          <a:bodyPr/>
          <a:p>
            <a:r>
              <a:rPr lang="zh-CN" altLang="en-US"/>
              <a:t>prophet模型要求数据集的列的名称分别为ds,y</a:t>
            </a:r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>
          <a:xfrm>
            <a:off x="1109980" y="368300"/>
            <a:ext cx="10515600" cy="1031240"/>
          </a:xfrm>
        </p:spPr>
        <p:txBody>
          <a:bodyPr/>
          <a:p>
            <a:r>
              <a:rPr lang="en-US" altLang="zh-CN" sz="4000" b="1"/>
              <a:t>1.</a:t>
            </a:r>
            <a:r>
              <a:rPr lang="zh-CN" altLang="en-US" sz="4000" b="1"/>
              <a:t>数据预处理：得到需要的时间序列</a:t>
            </a:r>
            <a:endParaRPr lang="zh-CN" altLang="en-US" sz="4000" b="1"/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9918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Prophet</a:t>
            </a:r>
            <a:endParaRPr lang="zh-CN" altLang="en-US"/>
          </a:p>
        </p:txBody>
      </p:sp>
      <p:pic>
        <p:nvPicPr>
          <p:cNvPr id="58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7305" y="1469390"/>
            <a:ext cx="3686810" cy="4323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>
          <a:xfrm>
            <a:off x="1109980" y="368300"/>
            <a:ext cx="10515600" cy="1031240"/>
          </a:xfrm>
        </p:spPr>
        <p:txBody>
          <a:bodyPr/>
          <a:p>
            <a:r>
              <a:rPr lang="zh-CN" altLang="en-US" sz="4000" dirty="0">
                <a:sym typeface="+mn-ea"/>
              </a:rPr>
              <a:t>分解得到的各个部分：</a:t>
            </a:r>
            <a:endParaRPr lang="zh-CN" altLang="en-US" sz="4000" b="1"/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9918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Prophet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325" y="2063115"/>
            <a:ext cx="6093460" cy="39262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85" y="2063115"/>
            <a:ext cx="5751195" cy="3926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组合之后得到预测值：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055093" y="6070662"/>
            <a:ext cx="3514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Prophet</a:t>
            </a:r>
            <a:r>
              <a:rPr lang="zh-CN" altLang="zh-CN" dirty="0"/>
              <a:t>预测结果与原始值的拟合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081629" y="4712916"/>
            <a:ext cx="2359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Prophet</a:t>
            </a:r>
            <a:r>
              <a:rPr lang="zh-CN" altLang="zh-CN" dirty="0"/>
              <a:t>回归评价指标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9918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Prophet</a:t>
            </a:r>
            <a:endParaRPr lang="zh-CN" altLang="en-US"/>
          </a:p>
        </p:txBody>
      </p:sp>
      <p:pic>
        <p:nvPicPr>
          <p:cNvPr id="61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360" y="1691005"/>
            <a:ext cx="8340725" cy="3787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图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700" y="2854325"/>
            <a:ext cx="1955800" cy="14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3"/>
          <p:cNvSpPr txBox="1">
            <a:spLocks noChangeArrowheads="1"/>
          </p:cNvSpPr>
          <p:nvPr/>
        </p:nvSpPr>
        <p:spPr bwMode="auto">
          <a:xfrm>
            <a:off x="260350" y="3222625"/>
            <a:ext cx="5217795" cy="76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 algn="ctr"/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对数据全貌进行了解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370531" y="2219426"/>
            <a:ext cx="1385869" cy="723820"/>
            <a:chOff x="4027898" y="1664569"/>
            <a:chExt cx="1039402" cy="542865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4027898" y="1900313"/>
              <a:ext cx="1039402" cy="0"/>
            </a:xfrm>
            <a:prstGeom prst="line">
              <a:avLst/>
            </a:prstGeom>
            <a:ln w="28575">
              <a:solidFill>
                <a:srgbClr val="AAA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256498" y="1664569"/>
              <a:ext cx="0" cy="542865"/>
            </a:xfrm>
            <a:prstGeom prst="line">
              <a:avLst/>
            </a:prstGeom>
            <a:ln w="28575">
              <a:solidFill>
                <a:srgbClr val="AAA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10399731" y="4505326"/>
            <a:ext cx="1385869" cy="723820"/>
            <a:chOff x="7799798" y="3378994"/>
            <a:chExt cx="1039402" cy="542865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7799798" y="3721894"/>
              <a:ext cx="1039402" cy="0"/>
            </a:xfrm>
            <a:prstGeom prst="line">
              <a:avLst/>
            </a:prstGeom>
            <a:ln w="28575">
              <a:solidFill>
                <a:srgbClr val="AAA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8606248" y="3378994"/>
              <a:ext cx="0" cy="542865"/>
            </a:xfrm>
            <a:prstGeom prst="line">
              <a:avLst/>
            </a:prstGeom>
            <a:ln w="28575">
              <a:solidFill>
                <a:srgbClr val="AAA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2174231" y="1842588"/>
            <a:ext cx="1144701" cy="1380275"/>
            <a:chOff x="1630673" y="1381941"/>
            <a:chExt cx="858526" cy="1035206"/>
          </a:xfrm>
        </p:grpSpPr>
        <p:grpSp>
          <p:nvGrpSpPr>
            <p:cNvPr id="30" name="组合 41"/>
            <p:cNvGrpSpPr/>
            <p:nvPr/>
          </p:nvGrpSpPr>
          <p:grpSpPr bwMode="auto">
            <a:xfrm flipH="1">
              <a:off x="1630673" y="1381941"/>
              <a:ext cx="858526" cy="1035206"/>
              <a:chOff x="2433484" y="1400177"/>
              <a:chExt cx="3510116" cy="4395940"/>
            </a:xfrm>
          </p:grpSpPr>
          <p:sp>
            <p:nvSpPr>
              <p:cNvPr id="31" name="任意多边形 42"/>
              <p:cNvSpPr/>
              <p:nvPr/>
            </p:nvSpPr>
            <p:spPr>
              <a:xfrm rot="5124146">
                <a:off x="4131026" y="1764713"/>
                <a:ext cx="635433" cy="958096"/>
              </a:xfrm>
              <a:custGeom>
                <a:avLst/>
                <a:gdLst>
                  <a:gd name="connsiteX0" fmla="*/ 486697 w 486697"/>
                  <a:gd name="connsiteY0" fmla="*/ 796413 h 796413"/>
                  <a:gd name="connsiteX1" fmla="*/ 442452 w 486697"/>
                  <a:gd name="connsiteY1" fmla="*/ 634181 h 796413"/>
                  <a:gd name="connsiteX2" fmla="*/ 427704 w 486697"/>
                  <a:gd name="connsiteY2" fmla="*/ 162233 h 796413"/>
                  <a:gd name="connsiteX3" fmla="*/ 0 w 486697"/>
                  <a:gd name="connsiteY3" fmla="*/ 0 h 796413"/>
                  <a:gd name="connsiteX4" fmla="*/ 73742 w 486697"/>
                  <a:gd name="connsiteY4" fmla="*/ 589936 h 796413"/>
                  <a:gd name="connsiteX5" fmla="*/ 442452 w 486697"/>
                  <a:gd name="connsiteY5" fmla="*/ 663678 h 796413"/>
                  <a:gd name="connsiteX6" fmla="*/ 486697 w 486697"/>
                  <a:gd name="connsiteY6" fmla="*/ 796413 h 796413"/>
                  <a:gd name="connsiteX0-1" fmla="*/ 486697 w 486697"/>
                  <a:gd name="connsiteY0-2" fmla="*/ 817061 h 817061"/>
                  <a:gd name="connsiteX1-3" fmla="*/ 442452 w 486697"/>
                  <a:gd name="connsiteY1-4" fmla="*/ 654829 h 817061"/>
                  <a:gd name="connsiteX2-5" fmla="*/ 427704 w 486697"/>
                  <a:gd name="connsiteY2-6" fmla="*/ 182881 h 817061"/>
                  <a:gd name="connsiteX3-7" fmla="*/ 0 w 486697"/>
                  <a:gd name="connsiteY3-8" fmla="*/ 20648 h 817061"/>
                  <a:gd name="connsiteX4-9" fmla="*/ 73742 w 486697"/>
                  <a:gd name="connsiteY4-10" fmla="*/ 610584 h 817061"/>
                  <a:gd name="connsiteX5-11" fmla="*/ 442452 w 486697"/>
                  <a:gd name="connsiteY5-12" fmla="*/ 684326 h 817061"/>
                  <a:gd name="connsiteX6-13" fmla="*/ 486697 w 486697"/>
                  <a:gd name="connsiteY6-14" fmla="*/ 817061 h 817061"/>
                  <a:gd name="connsiteX0-15" fmla="*/ 486697 w 486697"/>
                  <a:gd name="connsiteY0-16" fmla="*/ 858184 h 858184"/>
                  <a:gd name="connsiteX1-17" fmla="*/ 442452 w 486697"/>
                  <a:gd name="connsiteY1-18" fmla="*/ 695952 h 858184"/>
                  <a:gd name="connsiteX2-19" fmla="*/ 427704 w 486697"/>
                  <a:gd name="connsiteY2-20" fmla="*/ 224004 h 858184"/>
                  <a:gd name="connsiteX3-21" fmla="*/ 76156 w 486697"/>
                  <a:gd name="connsiteY3-22" fmla="*/ 35385 h 858184"/>
                  <a:gd name="connsiteX4-23" fmla="*/ 0 w 486697"/>
                  <a:gd name="connsiteY4-24" fmla="*/ 61771 h 858184"/>
                  <a:gd name="connsiteX5-25" fmla="*/ 73742 w 486697"/>
                  <a:gd name="connsiteY5-26" fmla="*/ 651707 h 858184"/>
                  <a:gd name="connsiteX6-27" fmla="*/ 442452 w 486697"/>
                  <a:gd name="connsiteY6-28" fmla="*/ 725449 h 858184"/>
                  <a:gd name="connsiteX7" fmla="*/ 486697 w 486697"/>
                  <a:gd name="connsiteY7" fmla="*/ 858184 h 858184"/>
                  <a:gd name="connsiteX0-29" fmla="*/ 486697 w 486697"/>
                  <a:gd name="connsiteY0-30" fmla="*/ 858184 h 858184"/>
                  <a:gd name="connsiteX1-31" fmla="*/ 442452 w 486697"/>
                  <a:gd name="connsiteY1-32" fmla="*/ 695952 h 858184"/>
                  <a:gd name="connsiteX2-33" fmla="*/ 427704 w 486697"/>
                  <a:gd name="connsiteY2-34" fmla="*/ 224004 h 858184"/>
                  <a:gd name="connsiteX3-35" fmla="*/ 76156 w 486697"/>
                  <a:gd name="connsiteY3-36" fmla="*/ 35385 h 858184"/>
                  <a:gd name="connsiteX4-37" fmla="*/ 0 w 486697"/>
                  <a:gd name="connsiteY4-38" fmla="*/ 61771 h 858184"/>
                  <a:gd name="connsiteX5-39" fmla="*/ 73742 w 486697"/>
                  <a:gd name="connsiteY5-40" fmla="*/ 651707 h 858184"/>
                  <a:gd name="connsiteX6-41" fmla="*/ 442452 w 486697"/>
                  <a:gd name="connsiteY6-42" fmla="*/ 725449 h 858184"/>
                  <a:gd name="connsiteX7-43" fmla="*/ 486697 w 486697"/>
                  <a:gd name="connsiteY7-44" fmla="*/ 858184 h 858184"/>
                  <a:gd name="connsiteX0-45" fmla="*/ 486697 w 486697"/>
                  <a:gd name="connsiteY0-46" fmla="*/ 858184 h 858184"/>
                  <a:gd name="connsiteX1-47" fmla="*/ 442452 w 486697"/>
                  <a:gd name="connsiteY1-48" fmla="*/ 695952 h 858184"/>
                  <a:gd name="connsiteX2-49" fmla="*/ 427704 w 486697"/>
                  <a:gd name="connsiteY2-50" fmla="*/ 224004 h 858184"/>
                  <a:gd name="connsiteX3-51" fmla="*/ 76156 w 486697"/>
                  <a:gd name="connsiteY3-52" fmla="*/ 35385 h 858184"/>
                  <a:gd name="connsiteX4-53" fmla="*/ 0 w 486697"/>
                  <a:gd name="connsiteY4-54" fmla="*/ 61771 h 858184"/>
                  <a:gd name="connsiteX5-55" fmla="*/ 73742 w 486697"/>
                  <a:gd name="connsiteY5-56" fmla="*/ 651707 h 858184"/>
                  <a:gd name="connsiteX6-57" fmla="*/ 442452 w 486697"/>
                  <a:gd name="connsiteY6-58" fmla="*/ 725449 h 858184"/>
                  <a:gd name="connsiteX7-59" fmla="*/ 486697 w 486697"/>
                  <a:gd name="connsiteY7-60" fmla="*/ 858184 h 8581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43" y="connsiteY7-44"/>
                  </a:cxn>
                </a:cxnLst>
                <a:rect l="l" t="t" r="r" b="b"/>
                <a:pathLst>
                  <a:path w="486697" h="858184">
                    <a:moveTo>
                      <a:pt x="486697" y="858184"/>
                    </a:moveTo>
                    <a:lnTo>
                      <a:pt x="442452" y="695952"/>
                    </a:lnTo>
                    <a:cubicBezTo>
                      <a:pt x="432620" y="590255"/>
                      <a:pt x="488753" y="334098"/>
                      <a:pt x="427704" y="224004"/>
                    </a:cubicBezTo>
                    <a:cubicBezTo>
                      <a:pt x="366655" y="113910"/>
                      <a:pt x="147440" y="62424"/>
                      <a:pt x="76156" y="35385"/>
                    </a:cubicBezTo>
                    <a:cubicBezTo>
                      <a:pt x="4872" y="8346"/>
                      <a:pt x="6498" y="-39841"/>
                      <a:pt x="0" y="61771"/>
                    </a:cubicBezTo>
                    <a:cubicBezTo>
                      <a:pt x="24581" y="258416"/>
                      <a:pt x="-33966" y="551489"/>
                      <a:pt x="73742" y="651707"/>
                    </a:cubicBezTo>
                    <a:cubicBezTo>
                      <a:pt x="181450" y="751925"/>
                      <a:pt x="373626" y="691036"/>
                      <a:pt x="442452" y="725449"/>
                    </a:cubicBezTo>
                    <a:lnTo>
                      <a:pt x="486697" y="858184"/>
                    </a:lnTo>
                    <a:close/>
                  </a:path>
                </a:pathLst>
              </a:custGeom>
              <a:solidFill>
                <a:srgbClr val="1C1C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2" name="任意多边形 43"/>
              <p:cNvSpPr/>
              <p:nvPr/>
            </p:nvSpPr>
            <p:spPr>
              <a:xfrm rot="20871133">
                <a:off x="3296615" y="1400177"/>
                <a:ext cx="715690" cy="1258861"/>
              </a:xfrm>
              <a:custGeom>
                <a:avLst/>
                <a:gdLst>
                  <a:gd name="connsiteX0" fmla="*/ 486697 w 486697"/>
                  <a:gd name="connsiteY0" fmla="*/ 796413 h 796413"/>
                  <a:gd name="connsiteX1" fmla="*/ 442452 w 486697"/>
                  <a:gd name="connsiteY1" fmla="*/ 634181 h 796413"/>
                  <a:gd name="connsiteX2" fmla="*/ 427704 w 486697"/>
                  <a:gd name="connsiteY2" fmla="*/ 162233 h 796413"/>
                  <a:gd name="connsiteX3" fmla="*/ 0 w 486697"/>
                  <a:gd name="connsiteY3" fmla="*/ 0 h 796413"/>
                  <a:gd name="connsiteX4" fmla="*/ 73742 w 486697"/>
                  <a:gd name="connsiteY4" fmla="*/ 589936 h 796413"/>
                  <a:gd name="connsiteX5" fmla="*/ 442452 w 486697"/>
                  <a:gd name="connsiteY5" fmla="*/ 663678 h 796413"/>
                  <a:gd name="connsiteX6" fmla="*/ 486697 w 486697"/>
                  <a:gd name="connsiteY6" fmla="*/ 796413 h 796413"/>
                  <a:gd name="connsiteX0-1" fmla="*/ 486697 w 486697"/>
                  <a:gd name="connsiteY0-2" fmla="*/ 817061 h 817061"/>
                  <a:gd name="connsiteX1-3" fmla="*/ 442452 w 486697"/>
                  <a:gd name="connsiteY1-4" fmla="*/ 654829 h 817061"/>
                  <a:gd name="connsiteX2-5" fmla="*/ 427704 w 486697"/>
                  <a:gd name="connsiteY2-6" fmla="*/ 182881 h 817061"/>
                  <a:gd name="connsiteX3-7" fmla="*/ 0 w 486697"/>
                  <a:gd name="connsiteY3-8" fmla="*/ 20648 h 817061"/>
                  <a:gd name="connsiteX4-9" fmla="*/ 73742 w 486697"/>
                  <a:gd name="connsiteY4-10" fmla="*/ 610584 h 817061"/>
                  <a:gd name="connsiteX5-11" fmla="*/ 442452 w 486697"/>
                  <a:gd name="connsiteY5-12" fmla="*/ 684326 h 817061"/>
                  <a:gd name="connsiteX6-13" fmla="*/ 486697 w 486697"/>
                  <a:gd name="connsiteY6-14" fmla="*/ 817061 h 817061"/>
                  <a:gd name="connsiteX0-15" fmla="*/ 486697 w 486697"/>
                  <a:gd name="connsiteY0-16" fmla="*/ 858184 h 858184"/>
                  <a:gd name="connsiteX1-17" fmla="*/ 442452 w 486697"/>
                  <a:gd name="connsiteY1-18" fmla="*/ 695952 h 858184"/>
                  <a:gd name="connsiteX2-19" fmla="*/ 427704 w 486697"/>
                  <a:gd name="connsiteY2-20" fmla="*/ 224004 h 858184"/>
                  <a:gd name="connsiteX3-21" fmla="*/ 76156 w 486697"/>
                  <a:gd name="connsiteY3-22" fmla="*/ 35385 h 858184"/>
                  <a:gd name="connsiteX4-23" fmla="*/ 0 w 486697"/>
                  <a:gd name="connsiteY4-24" fmla="*/ 61771 h 858184"/>
                  <a:gd name="connsiteX5-25" fmla="*/ 73742 w 486697"/>
                  <a:gd name="connsiteY5-26" fmla="*/ 651707 h 858184"/>
                  <a:gd name="connsiteX6-27" fmla="*/ 442452 w 486697"/>
                  <a:gd name="connsiteY6-28" fmla="*/ 725449 h 858184"/>
                  <a:gd name="connsiteX7" fmla="*/ 486697 w 486697"/>
                  <a:gd name="connsiteY7" fmla="*/ 858184 h 858184"/>
                  <a:gd name="connsiteX0-29" fmla="*/ 486697 w 486697"/>
                  <a:gd name="connsiteY0-30" fmla="*/ 858184 h 858184"/>
                  <a:gd name="connsiteX1-31" fmla="*/ 442452 w 486697"/>
                  <a:gd name="connsiteY1-32" fmla="*/ 695952 h 858184"/>
                  <a:gd name="connsiteX2-33" fmla="*/ 427704 w 486697"/>
                  <a:gd name="connsiteY2-34" fmla="*/ 224004 h 858184"/>
                  <a:gd name="connsiteX3-35" fmla="*/ 76156 w 486697"/>
                  <a:gd name="connsiteY3-36" fmla="*/ 35385 h 858184"/>
                  <a:gd name="connsiteX4-37" fmla="*/ 0 w 486697"/>
                  <a:gd name="connsiteY4-38" fmla="*/ 61771 h 858184"/>
                  <a:gd name="connsiteX5-39" fmla="*/ 73742 w 486697"/>
                  <a:gd name="connsiteY5-40" fmla="*/ 651707 h 858184"/>
                  <a:gd name="connsiteX6-41" fmla="*/ 442452 w 486697"/>
                  <a:gd name="connsiteY6-42" fmla="*/ 725449 h 858184"/>
                  <a:gd name="connsiteX7-43" fmla="*/ 486697 w 486697"/>
                  <a:gd name="connsiteY7-44" fmla="*/ 858184 h 858184"/>
                  <a:gd name="connsiteX0-45" fmla="*/ 486697 w 486697"/>
                  <a:gd name="connsiteY0-46" fmla="*/ 858184 h 858184"/>
                  <a:gd name="connsiteX1-47" fmla="*/ 442452 w 486697"/>
                  <a:gd name="connsiteY1-48" fmla="*/ 695952 h 858184"/>
                  <a:gd name="connsiteX2-49" fmla="*/ 427704 w 486697"/>
                  <a:gd name="connsiteY2-50" fmla="*/ 224004 h 858184"/>
                  <a:gd name="connsiteX3-51" fmla="*/ 76156 w 486697"/>
                  <a:gd name="connsiteY3-52" fmla="*/ 35385 h 858184"/>
                  <a:gd name="connsiteX4-53" fmla="*/ 0 w 486697"/>
                  <a:gd name="connsiteY4-54" fmla="*/ 61771 h 858184"/>
                  <a:gd name="connsiteX5-55" fmla="*/ 73742 w 486697"/>
                  <a:gd name="connsiteY5-56" fmla="*/ 651707 h 858184"/>
                  <a:gd name="connsiteX6-57" fmla="*/ 442452 w 486697"/>
                  <a:gd name="connsiteY6-58" fmla="*/ 725449 h 858184"/>
                  <a:gd name="connsiteX7-59" fmla="*/ 486697 w 486697"/>
                  <a:gd name="connsiteY7-60" fmla="*/ 858184 h 8581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43" y="connsiteY7-44"/>
                  </a:cxn>
                </a:cxnLst>
                <a:rect l="l" t="t" r="r" b="b"/>
                <a:pathLst>
                  <a:path w="486697" h="858184">
                    <a:moveTo>
                      <a:pt x="486697" y="858184"/>
                    </a:moveTo>
                    <a:lnTo>
                      <a:pt x="442452" y="695952"/>
                    </a:lnTo>
                    <a:cubicBezTo>
                      <a:pt x="432620" y="590255"/>
                      <a:pt x="488753" y="334098"/>
                      <a:pt x="427704" y="224004"/>
                    </a:cubicBezTo>
                    <a:cubicBezTo>
                      <a:pt x="366655" y="113910"/>
                      <a:pt x="147440" y="62424"/>
                      <a:pt x="76156" y="35385"/>
                    </a:cubicBezTo>
                    <a:cubicBezTo>
                      <a:pt x="4872" y="8346"/>
                      <a:pt x="6498" y="-39841"/>
                      <a:pt x="0" y="61771"/>
                    </a:cubicBezTo>
                    <a:cubicBezTo>
                      <a:pt x="24581" y="258416"/>
                      <a:pt x="-33966" y="551489"/>
                      <a:pt x="73742" y="651707"/>
                    </a:cubicBezTo>
                    <a:cubicBezTo>
                      <a:pt x="181450" y="751925"/>
                      <a:pt x="373626" y="691036"/>
                      <a:pt x="442452" y="725449"/>
                    </a:cubicBezTo>
                    <a:lnTo>
                      <a:pt x="486697" y="858184"/>
                    </a:lnTo>
                    <a:close/>
                  </a:path>
                </a:pathLst>
              </a:custGeom>
              <a:solidFill>
                <a:srgbClr val="1C1C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3" name="任意多边形 44"/>
              <p:cNvSpPr/>
              <p:nvPr/>
            </p:nvSpPr>
            <p:spPr>
              <a:xfrm>
                <a:off x="2433484" y="2469237"/>
                <a:ext cx="3510116" cy="3326880"/>
              </a:xfrm>
              <a:custGeom>
                <a:avLst/>
                <a:gdLst>
                  <a:gd name="connsiteX0" fmla="*/ 2533998 w 3510116"/>
                  <a:gd name="connsiteY0" fmla="*/ 0 h 3326049"/>
                  <a:gd name="connsiteX1" fmla="*/ 2591623 w 3510116"/>
                  <a:gd name="connsiteY1" fmla="*/ 27759 h 3326049"/>
                  <a:gd name="connsiteX2" fmla="*/ 3510116 w 3510116"/>
                  <a:gd name="connsiteY2" fmla="*/ 1570991 h 3326049"/>
                  <a:gd name="connsiteX3" fmla="*/ 1755058 w 3510116"/>
                  <a:gd name="connsiteY3" fmla="*/ 3326049 h 3326049"/>
                  <a:gd name="connsiteX4" fmla="*/ 0 w 3510116"/>
                  <a:gd name="connsiteY4" fmla="*/ 1570991 h 3326049"/>
                  <a:gd name="connsiteX5" fmla="*/ 918493 w 3510116"/>
                  <a:gd name="connsiteY5" fmla="*/ 27759 h 3326049"/>
                  <a:gd name="connsiteX6" fmla="*/ 923961 w 3510116"/>
                  <a:gd name="connsiteY6" fmla="*/ 25125 h 3326049"/>
                  <a:gd name="connsiteX7" fmla="*/ 950966 w 3510116"/>
                  <a:gd name="connsiteY7" fmla="*/ 98910 h 3326049"/>
                  <a:gd name="connsiteX8" fmla="*/ 972537 w 3510116"/>
                  <a:gd name="connsiteY8" fmla="*/ 138652 h 3326049"/>
                  <a:gd name="connsiteX9" fmla="*/ 842536 w 3510116"/>
                  <a:gd name="connsiteY9" fmla="*/ 217629 h 3326049"/>
                  <a:gd name="connsiteX10" fmla="*/ 122959 w 3510116"/>
                  <a:gd name="connsiteY10" fmla="*/ 1570991 h 3326049"/>
                  <a:gd name="connsiteX11" fmla="*/ 1755058 w 3510116"/>
                  <a:gd name="connsiteY11" fmla="*/ 3203090 h 3326049"/>
                  <a:gd name="connsiteX12" fmla="*/ 3387157 w 3510116"/>
                  <a:gd name="connsiteY12" fmla="*/ 1570991 h 3326049"/>
                  <a:gd name="connsiteX13" fmla="*/ 2533013 w 3510116"/>
                  <a:gd name="connsiteY13" fmla="*/ 135878 h 3326049"/>
                  <a:gd name="connsiteX14" fmla="*/ 2491061 w 3510116"/>
                  <a:gd name="connsiteY14" fmla="*/ 115668 h 3326049"/>
                  <a:gd name="connsiteX15" fmla="*/ 2500156 w 3510116"/>
                  <a:gd name="connsiteY15" fmla="*/ 98910 h 3326049"/>
                  <a:gd name="connsiteX16" fmla="*/ 2528425 w 3510116"/>
                  <a:gd name="connsiteY16" fmla="*/ 21674 h 3326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10116" h="3326049">
                    <a:moveTo>
                      <a:pt x="2533998" y="0"/>
                    </a:moveTo>
                    <a:lnTo>
                      <a:pt x="2591623" y="27759"/>
                    </a:lnTo>
                    <a:cubicBezTo>
                      <a:pt x="3138719" y="324959"/>
                      <a:pt x="3510116" y="904603"/>
                      <a:pt x="3510116" y="1570991"/>
                    </a:cubicBezTo>
                    <a:cubicBezTo>
                      <a:pt x="3510116" y="2540283"/>
                      <a:pt x="2724350" y="3326049"/>
                      <a:pt x="1755058" y="3326049"/>
                    </a:cubicBezTo>
                    <a:cubicBezTo>
                      <a:pt x="785766" y="3326049"/>
                      <a:pt x="0" y="2540283"/>
                      <a:pt x="0" y="1570991"/>
                    </a:cubicBezTo>
                    <a:cubicBezTo>
                      <a:pt x="0" y="904603"/>
                      <a:pt x="371397" y="324959"/>
                      <a:pt x="918493" y="27759"/>
                    </a:cubicBezTo>
                    <a:lnTo>
                      <a:pt x="923961" y="25125"/>
                    </a:lnTo>
                    <a:lnTo>
                      <a:pt x="950966" y="98910"/>
                    </a:lnTo>
                    <a:lnTo>
                      <a:pt x="972537" y="138652"/>
                    </a:lnTo>
                    <a:lnTo>
                      <a:pt x="842536" y="217629"/>
                    </a:lnTo>
                    <a:cubicBezTo>
                      <a:pt x="408395" y="510929"/>
                      <a:pt x="122959" y="1007627"/>
                      <a:pt x="122959" y="1570991"/>
                    </a:cubicBezTo>
                    <a:cubicBezTo>
                      <a:pt x="122959" y="2472374"/>
                      <a:pt x="853675" y="3203090"/>
                      <a:pt x="1755058" y="3203090"/>
                    </a:cubicBezTo>
                    <a:cubicBezTo>
                      <a:pt x="2656441" y="3203090"/>
                      <a:pt x="3387157" y="2472374"/>
                      <a:pt x="3387157" y="1570991"/>
                    </a:cubicBezTo>
                    <a:cubicBezTo>
                      <a:pt x="3387157" y="951290"/>
                      <a:pt x="3041780" y="412256"/>
                      <a:pt x="2533013" y="135878"/>
                    </a:cubicBezTo>
                    <a:lnTo>
                      <a:pt x="2491061" y="115668"/>
                    </a:lnTo>
                    <a:lnTo>
                      <a:pt x="2500156" y="98910"/>
                    </a:lnTo>
                    <a:cubicBezTo>
                      <a:pt x="2510791" y="73767"/>
                      <a:pt x="2520238" y="47998"/>
                      <a:pt x="2528425" y="2167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742440" y="1649642"/>
              <a:ext cx="683259" cy="622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一</a:t>
              </a:r>
              <a:endParaRPr lang="zh-CN" altLang="en-US" sz="4800" b="1" dirty="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36" name="文本框 13"/>
          <p:cNvSpPr txBox="1">
            <a:spLocks noChangeArrowheads="1"/>
          </p:cNvSpPr>
          <p:nvPr/>
        </p:nvSpPr>
        <p:spPr bwMode="auto">
          <a:xfrm flipH="1">
            <a:off x="5798521" y="2688510"/>
            <a:ext cx="5585336" cy="1863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400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1.pyecharts</a:t>
            </a:r>
            <a:r>
              <a:rPr lang="zh-CN" altLang="en-US" sz="2400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可视化</a:t>
            </a:r>
            <a:endParaRPr lang="zh-CN" altLang="en-US" sz="24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zh-CN" sz="2400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2.folium</a:t>
            </a:r>
            <a:r>
              <a:rPr lang="zh-CN" altLang="en-US" sz="2400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可视化</a:t>
            </a:r>
            <a:endParaRPr lang="zh-CN" altLang="en-US" sz="24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zh-CN" sz="2400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3.matplotlib</a:t>
            </a:r>
            <a:r>
              <a:rPr lang="zh-CN" altLang="en-US" sz="2400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折线图、散点图等可视化呈现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99"/>
                            </p:stCondLst>
                            <p:childTnLst>
                              <p:par>
                                <p:cTn id="3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99"/>
                            </p:stCondLst>
                            <p:childTnLst>
                              <p:par>
                                <p:cTn id="3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8960" y="1626235"/>
            <a:ext cx="11183620" cy="2296160"/>
          </a:xfrm>
        </p:spPr>
        <p:txBody>
          <a:bodyPr>
            <a:normAutofit/>
          </a:bodyPr>
          <a:p>
            <a:r>
              <a:rPr lang="zh-CN" altLang="en-US" sz="4000" b="1"/>
              <a:t>第一层为32个神经元，激活函数为修正线性单元，第二层为64个神经元，激活函数是修正线性单元，最后输出层一个神经元。</a:t>
            </a:r>
            <a:endParaRPr lang="zh-CN" altLang="en-US" sz="4000" b="1"/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15621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多层神经网络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3575" y="368300"/>
            <a:ext cx="11183620" cy="2251075"/>
          </a:xfrm>
        </p:spPr>
        <p:txBody>
          <a:bodyPr>
            <a:normAutofit/>
          </a:bodyPr>
          <a:p>
            <a:r>
              <a:rPr lang="zh-CN" altLang="en-US" sz="4000" b="1"/>
              <a:t>数据预处理：</a:t>
            </a:r>
            <a:br>
              <a:rPr lang="zh-CN" altLang="en-US" sz="4000" b="1"/>
            </a:br>
            <a:br>
              <a:rPr lang="zh-CN" altLang="en-US" sz="4000" b="1"/>
            </a:br>
            <a:r>
              <a:rPr lang="en-US" altLang="zh-CN" sz="2665" b="1"/>
              <a:t>1.</a:t>
            </a:r>
            <a:r>
              <a:rPr lang="zh-CN" altLang="en-US" sz="2665" b="1"/>
              <a:t>同Prophet模型需要进行的处理类似，不需要改变列的名称，只需要将date变为索引得到：</a:t>
            </a:r>
            <a:endParaRPr lang="zh-CN" altLang="en-US" sz="2665" b="1"/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15621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多层神经网络</a:t>
            </a:r>
            <a:endParaRPr lang="zh-CN" altLang="en-US"/>
          </a:p>
        </p:txBody>
      </p:sp>
      <p:pic>
        <p:nvPicPr>
          <p:cNvPr id="59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8760" y="2199005"/>
            <a:ext cx="344170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数据处理：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2108" y="1745671"/>
            <a:ext cx="64469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2.</a:t>
            </a:r>
            <a:r>
              <a:rPr lang="zh-CN" altLang="en-US" sz="2000" dirty="0"/>
              <a:t>监督学习模型需要通过滚动的方式</a:t>
            </a:r>
            <a:r>
              <a:rPr lang="en-US" altLang="zh-CN" sz="2000" dirty="0"/>
              <a:t>(rolling)</a:t>
            </a:r>
            <a:r>
              <a:rPr lang="zh-CN" altLang="en-US" sz="2000" dirty="0"/>
              <a:t>（滑动窗口往右边移一个）构建对应的</a:t>
            </a:r>
            <a:r>
              <a:rPr lang="en-US" altLang="zh-CN" sz="2000" dirty="0"/>
              <a:t>X</a:t>
            </a:r>
            <a:r>
              <a:rPr lang="zh-CN" altLang="en-US" sz="2000" dirty="0"/>
              <a:t>（特征），</a:t>
            </a:r>
            <a:r>
              <a:rPr lang="en-US" altLang="zh-CN" sz="2000" dirty="0"/>
              <a:t>Y</a:t>
            </a:r>
            <a:r>
              <a:rPr lang="zh-CN" altLang="en-US" sz="2000" dirty="0"/>
              <a:t>（预测）  用多少的历史值去预测未来</a:t>
            </a:r>
            <a:r>
              <a:rPr lang="en-US" altLang="zh-CN" sz="2000" dirty="0"/>
              <a:t>,</a:t>
            </a:r>
            <a:r>
              <a:rPr lang="zh-CN" altLang="en-US" sz="2000" dirty="0"/>
              <a:t>那么就涉及到转换成监督学习 的过程</a:t>
            </a:r>
            <a:endParaRPr lang="en-US" altLang="zh-CN" sz="2000" dirty="0"/>
          </a:p>
          <a:p>
            <a:r>
              <a:rPr lang="zh-CN" altLang="en-US" sz="2000" dirty="0"/>
              <a:t>例如</a:t>
            </a:r>
            <a:r>
              <a:rPr lang="en-US" altLang="zh-CN" sz="2000" dirty="0"/>
              <a:t> [1,2,3,4,5]</a:t>
            </a:r>
            <a:endParaRPr lang="en-US" altLang="zh-CN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51345" y="5080000"/>
            <a:ext cx="65855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3.</a:t>
            </a:r>
            <a:r>
              <a:rPr lang="zh-CN" altLang="en-US" sz="2000" dirty="0"/>
              <a:t>归一化</a:t>
            </a:r>
            <a:endParaRPr lang="en-US" altLang="zh-CN" sz="2000" dirty="0"/>
          </a:p>
          <a:p>
            <a:r>
              <a:rPr lang="zh-CN" altLang="zh-CN" sz="2000" dirty="0"/>
              <a:t>归一化为了消除量纲的影响，避免训练过程中受到某个大量纲的影响导致训练拟合的效果不好</a:t>
            </a:r>
            <a:endParaRPr lang="zh-CN" altLang="zh-CN" sz="2000" dirty="0"/>
          </a:p>
          <a:p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34471" y="3445164"/>
            <a:ext cx="8007928" cy="145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模型训练：</a:t>
            </a:r>
            <a:endParaRPr lang="zh-CN" altLang="en-US"/>
          </a:p>
        </p:txBody>
      </p:sp>
      <p:pic>
        <p:nvPicPr>
          <p:cNvPr id="41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4930" y="1910715"/>
            <a:ext cx="9654540" cy="2227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再反归一化得到预测值</a:t>
            </a:r>
            <a:endParaRPr lang="zh-CN" altLang="en-US" dirty="0"/>
          </a:p>
        </p:txBody>
      </p:sp>
      <p:sp>
        <p:nvSpPr>
          <p:cNvPr id="69633" name="Rectangle 1"/>
          <p:cNvSpPr>
            <a:spLocks noChangeArrowheads="1"/>
          </p:cNvSpPr>
          <p:nvPr/>
        </p:nvSpPr>
        <p:spPr bwMode="auto">
          <a:xfrm>
            <a:off x="1930399" y="5068667"/>
            <a:ext cx="4932219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等线" panose="02010600030101010101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等线" panose="02010600030101010101" charset="-122"/>
                <a:ea typeface="黑体" panose="02010609060101010101" pitchFamily="49" charset="-122"/>
                <a:cs typeface="Times New Roman" panose="02020603050405020304" pitchFamily="18" charset="0"/>
              </a:rPr>
              <a:t>多层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神经网络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预测结果与原始值的拟合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49429" y="4925352"/>
            <a:ext cx="2926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多层神经网络回归评价指标</a:t>
            </a:r>
            <a:endParaRPr lang="zh-CN" altLang="en-US" dirty="0"/>
          </a:p>
        </p:txBody>
      </p:sp>
      <p:pic>
        <p:nvPicPr>
          <p:cNvPr id="43" name="图片 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775" y="1670050"/>
            <a:ext cx="7838440" cy="312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690" y="2118995"/>
            <a:ext cx="2646045" cy="2226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3379" y="457084"/>
            <a:ext cx="10515600" cy="1325563"/>
          </a:xfrm>
        </p:spPr>
        <p:txBody>
          <a:bodyPr/>
          <a:lstStyle/>
          <a:p>
            <a:r>
              <a:rPr lang="zh-CN" altLang="en-US" b="1" dirty="0"/>
              <a:t>两种模型效果比较</a:t>
            </a:r>
            <a:endParaRPr lang="zh-CN" altLang="en-US" b="1" dirty="0"/>
          </a:p>
        </p:txBody>
      </p:sp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887211" y="4525615"/>
            <a:ext cx="9909810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从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等线" panose="02010600030101010101" charset="-122"/>
                <a:ea typeface="黑体" panose="02010609060101010101" pitchFamily="49" charset="-122"/>
                <a:cs typeface="Times New Roman" panose="02020603050405020304" pitchFamily="18" charset="0"/>
              </a:rPr>
              <a:t>R2_SCORE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来看，在本实验中多层神经网络的拟合效果要优于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等线" panose="02010600030101010101" charset="-122"/>
                <a:ea typeface="黑体" panose="02010609060101010101" pitchFamily="49" charset="-122"/>
                <a:cs typeface="Times New Roman" panose="02020603050405020304" pitchFamily="18" charset="0"/>
              </a:rPr>
              <a:t>Prophet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885174" y="3587234"/>
            <a:ext cx="2359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Prophet</a:t>
            </a:r>
            <a:r>
              <a:rPr lang="zh-CN" altLang="zh-CN" dirty="0"/>
              <a:t>回归评价指标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933312" y="3587234"/>
            <a:ext cx="2926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多层神经网络回归评价指标</a:t>
            </a:r>
            <a:endParaRPr lang="zh-CN" altLang="en-US" dirty="0"/>
          </a:p>
        </p:txBody>
      </p:sp>
      <p:pic>
        <p:nvPicPr>
          <p:cNvPr id="42" name="图片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2240" y="2029460"/>
            <a:ext cx="1969770" cy="1557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图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45" y="2029460"/>
            <a:ext cx="1880235" cy="14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3"/>
          <p:cNvSpPr txBox="1">
            <a:spLocks noChangeArrowheads="1"/>
          </p:cNvSpPr>
          <p:nvPr/>
        </p:nvSpPr>
        <p:spPr bwMode="auto">
          <a:xfrm>
            <a:off x="260368" y="3222863"/>
            <a:ext cx="5110163" cy="76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 algn="ctr"/>
            <a:r>
              <a:rPr lang="zh-CN" altLang="en-US" sz="4400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判断事故是否严重</a:t>
            </a:r>
            <a:endParaRPr lang="zh-CN" altLang="en-US" sz="4400" b="1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sym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370531" y="2219426"/>
            <a:ext cx="1385869" cy="723820"/>
            <a:chOff x="4027898" y="1664569"/>
            <a:chExt cx="1039402" cy="542865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4027898" y="1900313"/>
              <a:ext cx="1039402" cy="0"/>
            </a:xfrm>
            <a:prstGeom prst="line">
              <a:avLst/>
            </a:prstGeom>
            <a:ln w="28575">
              <a:solidFill>
                <a:srgbClr val="AAA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256498" y="1664569"/>
              <a:ext cx="0" cy="542865"/>
            </a:xfrm>
            <a:prstGeom prst="line">
              <a:avLst/>
            </a:prstGeom>
            <a:ln w="28575">
              <a:solidFill>
                <a:srgbClr val="AAA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10399731" y="4505326"/>
            <a:ext cx="1385869" cy="723820"/>
            <a:chOff x="7799798" y="3378994"/>
            <a:chExt cx="1039402" cy="542865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7799798" y="3721894"/>
              <a:ext cx="1039402" cy="0"/>
            </a:xfrm>
            <a:prstGeom prst="line">
              <a:avLst/>
            </a:prstGeom>
            <a:ln w="28575">
              <a:solidFill>
                <a:srgbClr val="AAA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8606248" y="3378994"/>
              <a:ext cx="0" cy="542865"/>
            </a:xfrm>
            <a:prstGeom prst="line">
              <a:avLst/>
            </a:prstGeom>
            <a:ln w="28575">
              <a:solidFill>
                <a:srgbClr val="AAA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2174231" y="1842588"/>
            <a:ext cx="1144701" cy="1380275"/>
            <a:chOff x="1630673" y="1381941"/>
            <a:chExt cx="858526" cy="1035206"/>
          </a:xfrm>
        </p:grpSpPr>
        <p:grpSp>
          <p:nvGrpSpPr>
            <p:cNvPr id="30" name="组合 41"/>
            <p:cNvGrpSpPr/>
            <p:nvPr/>
          </p:nvGrpSpPr>
          <p:grpSpPr bwMode="auto">
            <a:xfrm flipH="1">
              <a:off x="1630673" y="1381941"/>
              <a:ext cx="858526" cy="1035206"/>
              <a:chOff x="2433484" y="1400177"/>
              <a:chExt cx="3510116" cy="4395940"/>
            </a:xfrm>
          </p:grpSpPr>
          <p:sp>
            <p:nvSpPr>
              <p:cNvPr id="31" name="任意多边形 42"/>
              <p:cNvSpPr/>
              <p:nvPr/>
            </p:nvSpPr>
            <p:spPr>
              <a:xfrm rot="5124146">
                <a:off x="4131026" y="1764713"/>
                <a:ext cx="635433" cy="958096"/>
              </a:xfrm>
              <a:custGeom>
                <a:avLst/>
                <a:gdLst>
                  <a:gd name="connsiteX0" fmla="*/ 486697 w 486697"/>
                  <a:gd name="connsiteY0" fmla="*/ 796413 h 796413"/>
                  <a:gd name="connsiteX1" fmla="*/ 442452 w 486697"/>
                  <a:gd name="connsiteY1" fmla="*/ 634181 h 796413"/>
                  <a:gd name="connsiteX2" fmla="*/ 427704 w 486697"/>
                  <a:gd name="connsiteY2" fmla="*/ 162233 h 796413"/>
                  <a:gd name="connsiteX3" fmla="*/ 0 w 486697"/>
                  <a:gd name="connsiteY3" fmla="*/ 0 h 796413"/>
                  <a:gd name="connsiteX4" fmla="*/ 73742 w 486697"/>
                  <a:gd name="connsiteY4" fmla="*/ 589936 h 796413"/>
                  <a:gd name="connsiteX5" fmla="*/ 442452 w 486697"/>
                  <a:gd name="connsiteY5" fmla="*/ 663678 h 796413"/>
                  <a:gd name="connsiteX6" fmla="*/ 486697 w 486697"/>
                  <a:gd name="connsiteY6" fmla="*/ 796413 h 796413"/>
                  <a:gd name="connsiteX0-1" fmla="*/ 486697 w 486697"/>
                  <a:gd name="connsiteY0-2" fmla="*/ 817061 h 817061"/>
                  <a:gd name="connsiteX1-3" fmla="*/ 442452 w 486697"/>
                  <a:gd name="connsiteY1-4" fmla="*/ 654829 h 817061"/>
                  <a:gd name="connsiteX2-5" fmla="*/ 427704 w 486697"/>
                  <a:gd name="connsiteY2-6" fmla="*/ 182881 h 817061"/>
                  <a:gd name="connsiteX3-7" fmla="*/ 0 w 486697"/>
                  <a:gd name="connsiteY3-8" fmla="*/ 20648 h 817061"/>
                  <a:gd name="connsiteX4-9" fmla="*/ 73742 w 486697"/>
                  <a:gd name="connsiteY4-10" fmla="*/ 610584 h 817061"/>
                  <a:gd name="connsiteX5-11" fmla="*/ 442452 w 486697"/>
                  <a:gd name="connsiteY5-12" fmla="*/ 684326 h 817061"/>
                  <a:gd name="connsiteX6-13" fmla="*/ 486697 w 486697"/>
                  <a:gd name="connsiteY6-14" fmla="*/ 817061 h 817061"/>
                  <a:gd name="connsiteX0-15" fmla="*/ 486697 w 486697"/>
                  <a:gd name="connsiteY0-16" fmla="*/ 858184 h 858184"/>
                  <a:gd name="connsiteX1-17" fmla="*/ 442452 w 486697"/>
                  <a:gd name="connsiteY1-18" fmla="*/ 695952 h 858184"/>
                  <a:gd name="connsiteX2-19" fmla="*/ 427704 w 486697"/>
                  <a:gd name="connsiteY2-20" fmla="*/ 224004 h 858184"/>
                  <a:gd name="connsiteX3-21" fmla="*/ 76156 w 486697"/>
                  <a:gd name="connsiteY3-22" fmla="*/ 35385 h 858184"/>
                  <a:gd name="connsiteX4-23" fmla="*/ 0 w 486697"/>
                  <a:gd name="connsiteY4-24" fmla="*/ 61771 h 858184"/>
                  <a:gd name="connsiteX5-25" fmla="*/ 73742 w 486697"/>
                  <a:gd name="connsiteY5-26" fmla="*/ 651707 h 858184"/>
                  <a:gd name="connsiteX6-27" fmla="*/ 442452 w 486697"/>
                  <a:gd name="connsiteY6-28" fmla="*/ 725449 h 858184"/>
                  <a:gd name="connsiteX7" fmla="*/ 486697 w 486697"/>
                  <a:gd name="connsiteY7" fmla="*/ 858184 h 858184"/>
                  <a:gd name="connsiteX0-29" fmla="*/ 486697 w 486697"/>
                  <a:gd name="connsiteY0-30" fmla="*/ 858184 h 858184"/>
                  <a:gd name="connsiteX1-31" fmla="*/ 442452 w 486697"/>
                  <a:gd name="connsiteY1-32" fmla="*/ 695952 h 858184"/>
                  <a:gd name="connsiteX2-33" fmla="*/ 427704 w 486697"/>
                  <a:gd name="connsiteY2-34" fmla="*/ 224004 h 858184"/>
                  <a:gd name="connsiteX3-35" fmla="*/ 76156 w 486697"/>
                  <a:gd name="connsiteY3-36" fmla="*/ 35385 h 858184"/>
                  <a:gd name="connsiteX4-37" fmla="*/ 0 w 486697"/>
                  <a:gd name="connsiteY4-38" fmla="*/ 61771 h 858184"/>
                  <a:gd name="connsiteX5-39" fmla="*/ 73742 w 486697"/>
                  <a:gd name="connsiteY5-40" fmla="*/ 651707 h 858184"/>
                  <a:gd name="connsiteX6-41" fmla="*/ 442452 w 486697"/>
                  <a:gd name="connsiteY6-42" fmla="*/ 725449 h 858184"/>
                  <a:gd name="connsiteX7-43" fmla="*/ 486697 w 486697"/>
                  <a:gd name="connsiteY7-44" fmla="*/ 858184 h 858184"/>
                  <a:gd name="connsiteX0-45" fmla="*/ 486697 w 486697"/>
                  <a:gd name="connsiteY0-46" fmla="*/ 858184 h 858184"/>
                  <a:gd name="connsiteX1-47" fmla="*/ 442452 w 486697"/>
                  <a:gd name="connsiteY1-48" fmla="*/ 695952 h 858184"/>
                  <a:gd name="connsiteX2-49" fmla="*/ 427704 w 486697"/>
                  <a:gd name="connsiteY2-50" fmla="*/ 224004 h 858184"/>
                  <a:gd name="connsiteX3-51" fmla="*/ 76156 w 486697"/>
                  <a:gd name="connsiteY3-52" fmla="*/ 35385 h 858184"/>
                  <a:gd name="connsiteX4-53" fmla="*/ 0 w 486697"/>
                  <a:gd name="connsiteY4-54" fmla="*/ 61771 h 858184"/>
                  <a:gd name="connsiteX5-55" fmla="*/ 73742 w 486697"/>
                  <a:gd name="connsiteY5-56" fmla="*/ 651707 h 858184"/>
                  <a:gd name="connsiteX6-57" fmla="*/ 442452 w 486697"/>
                  <a:gd name="connsiteY6-58" fmla="*/ 725449 h 858184"/>
                  <a:gd name="connsiteX7-59" fmla="*/ 486697 w 486697"/>
                  <a:gd name="connsiteY7-60" fmla="*/ 858184 h 8581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43" y="connsiteY7-44"/>
                  </a:cxn>
                </a:cxnLst>
                <a:rect l="l" t="t" r="r" b="b"/>
                <a:pathLst>
                  <a:path w="486697" h="858184">
                    <a:moveTo>
                      <a:pt x="486697" y="858184"/>
                    </a:moveTo>
                    <a:lnTo>
                      <a:pt x="442452" y="695952"/>
                    </a:lnTo>
                    <a:cubicBezTo>
                      <a:pt x="432620" y="590255"/>
                      <a:pt x="488753" y="334098"/>
                      <a:pt x="427704" y="224004"/>
                    </a:cubicBezTo>
                    <a:cubicBezTo>
                      <a:pt x="366655" y="113910"/>
                      <a:pt x="147440" y="62424"/>
                      <a:pt x="76156" y="35385"/>
                    </a:cubicBezTo>
                    <a:cubicBezTo>
                      <a:pt x="4872" y="8346"/>
                      <a:pt x="6498" y="-39841"/>
                      <a:pt x="0" y="61771"/>
                    </a:cubicBezTo>
                    <a:cubicBezTo>
                      <a:pt x="24581" y="258416"/>
                      <a:pt x="-33966" y="551489"/>
                      <a:pt x="73742" y="651707"/>
                    </a:cubicBezTo>
                    <a:cubicBezTo>
                      <a:pt x="181450" y="751925"/>
                      <a:pt x="373626" y="691036"/>
                      <a:pt x="442452" y="725449"/>
                    </a:cubicBezTo>
                    <a:lnTo>
                      <a:pt x="486697" y="858184"/>
                    </a:lnTo>
                    <a:close/>
                  </a:path>
                </a:pathLst>
              </a:custGeom>
              <a:solidFill>
                <a:srgbClr val="1C1C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2" name="任意多边形 43"/>
              <p:cNvSpPr/>
              <p:nvPr/>
            </p:nvSpPr>
            <p:spPr>
              <a:xfrm rot="20871133">
                <a:off x="3296615" y="1400177"/>
                <a:ext cx="715690" cy="1258861"/>
              </a:xfrm>
              <a:custGeom>
                <a:avLst/>
                <a:gdLst>
                  <a:gd name="connsiteX0" fmla="*/ 486697 w 486697"/>
                  <a:gd name="connsiteY0" fmla="*/ 796413 h 796413"/>
                  <a:gd name="connsiteX1" fmla="*/ 442452 w 486697"/>
                  <a:gd name="connsiteY1" fmla="*/ 634181 h 796413"/>
                  <a:gd name="connsiteX2" fmla="*/ 427704 w 486697"/>
                  <a:gd name="connsiteY2" fmla="*/ 162233 h 796413"/>
                  <a:gd name="connsiteX3" fmla="*/ 0 w 486697"/>
                  <a:gd name="connsiteY3" fmla="*/ 0 h 796413"/>
                  <a:gd name="connsiteX4" fmla="*/ 73742 w 486697"/>
                  <a:gd name="connsiteY4" fmla="*/ 589936 h 796413"/>
                  <a:gd name="connsiteX5" fmla="*/ 442452 w 486697"/>
                  <a:gd name="connsiteY5" fmla="*/ 663678 h 796413"/>
                  <a:gd name="connsiteX6" fmla="*/ 486697 w 486697"/>
                  <a:gd name="connsiteY6" fmla="*/ 796413 h 796413"/>
                  <a:gd name="connsiteX0-1" fmla="*/ 486697 w 486697"/>
                  <a:gd name="connsiteY0-2" fmla="*/ 817061 h 817061"/>
                  <a:gd name="connsiteX1-3" fmla="*/ 442452 w 486697"/>
                  <a:gd name="connsiteY1-4" fmla="*/ 654829 h 817061"/>
                  <a:gd name="connsiteX2-5" fmla="*/ 427704 w 486697"/>
                  <a:gd name="connsiteY2-6" fmla="*/ 182881 h 817061"/>
                  <a:gd name="connsiteX3-7" fmla="*/ 0 w 486697"/>
                  <a:gd name="connsiteY3-8" fmla="*/ 20648 h 817061"/>
                  <a:gd name="connsiteX4-9" fmla="*/ 73742 w 486697"/>
                  <a:gd name="connsiteY4-10" fmla="*/ 610584 h 817061"/>
                  <a:gd name="connsiteX5-11" fmla="*/ 442452 w 486697"/>
                  <a:gd name="connsiteY5-12" fmla="*/ 684326 h 817061"/>
                  <a:gd name="connsiteX6-13" fmla="*/ 486697 w 486697"/>
                  <a:gd name="connsiteY6-14" fmla="*/ 817061 h 817061"/>
                  <a:gd name="connsiteX0-15" fmla="*/ 486697 w 486697"/>
                  <a:gd name="connsiteY0-16" fmla="*/ 858184 h 858184"/>
                  <a:gd name="connsiteX1-17" fmla="*/ 442452 w 486697"/>
                  <a:gd name="connsiteY1-18" fmla="*/ 695952 h 858184"/>
                  <a:gd name="connsiteX2-19" fmla="*/ 427704 w 486697"/>
                  <a:gd name="connsiteY2-20" fmla="*/ 224004 h 858184"/>
                  <a:gd name="connsiteX3-21" fmla="*/ 76156 w 486697"/>
                  <a:gd name="connsiteY3-22" fmla="*/ 35385 h 858184"/>
                  <a:gd name="connsiteX4-23" fmla="*/ 0 w 486697"/>
                  <a:gd name="connsiteY4-24" fmla="*/ 61771 h 858184"/>
                  <a:gd name="connsiteX5-25" fmla="*/ 73742 w 486697"/>
                  <a:gd name="connsiteY5-26" fmla="*/ 651707 h 858184"/>
                  <a:gd name="connsiteX6-27" fmla="*/ 442452 w 486697"/>
                  <a:gd name="connsiteY6-28" fmla="*/ 725449 h 858184"/>
                  <a:gd name="connsiteX7" fmla="*/ 486697 w 486697"/>
                  <a:gd name="connsiteY7" fmla="*/ 858184 h 858184"/>
                  <a:gd name="connsiteX0-29" fmla="*/ 486697 w 486697"/>
                  <a:gd name="connsiteY0-30" fmla="*/ 858184 h 858184"/>
                  <a:gd name="connsiteX1-31" fmla="*/ 442452 w 486697"/>
                  <a:gd name="connsiteY1-32" fmla="*/ 695952 h 858184"/>
                  <a:gd name="connsiteX2-33" fmla="*/ 427704 w 486697"/>
                  <a:gd name="connsiteY2-34" fmla="*/ 224004 h 858184"/>
                  <a:gd name="connsiteX3-35" fmla="*/ 76156 w 486697"/>
                  <a:gd name="connsiteY3-36" fmla="*/ 35385 h 858184"/>
                  <a:gd name="connsiteX4-37" fmla="*/ 0 w 486697"/>
                  <a:gd name="connsiteY4-38" fmla="*/ 61771 h 858184"/>
                  <a:gd name="connsiteX5-39" fmla="*/ 73742 w 486697"/>
                  <a:gd name="connsiteY5-40" fmla="*/ 651707 h 858184"/>
                  <a:gd name="connsiteX6-41" fmla="*/ 442452 w 486697"/>
                  <a:gd name="connsiteY6-42" fmla="*/ 725449 h 858184"/>
                  <a:gd name="connsiteX7-43" fmla="*/ 486697 w 486697"/>
                  <a:gd name="connsiteY7-44" fmla="*/ 858184 h 858184"/>
                  <a:gd name="connsiteX0-45" fmla="*/ 486697 w 486697"/>
                  <a:gd name="connsiteY0-46" fmla="*/ 858184 h 858184"/>
                  <a:gd name="connsiteX1-47" fmla="*/ 442452 w 486697"/>
                  <a:gd name="connsiteY1-48" fmla="*/ 695952 h 858184"/>
                  <a:gd name="connsiteX2-49" fmla="*/ 427704 w 486697"/>
                  <a:gd name="connsiteY2-50" fmla="*/ 224004 h 858184"/>
                  <a:gd name="connsiteX3-51" fmla="*/ 76156 w 486697"/>
                  <a:gd name="connsiteY3-52" fmla="*/ 35385 h 858184"/>
                  <a:gd name="connsiteX4-53" fmla="*/ 0 w 486697"/>
                  <a:gd name="connsiteY4-54" fmla="*/ 61771 h 858184"/>
                  <a:gd name="connsiteX5-55" fmla="*/ 73742 w 486697"/>
                  <a:gd name="connsiteY5-56" fmla="*/ 651707 h 858184"/>
                  <a:gd name="connsiteX6-57" fmla="*/ 442452 w 486697"/>
                  <a:gd name="connsiteY6-58" fmla="*/ 725449 h 858184"/>
                  <a:gd name="connsiteX7-59" fmla="*/ 486697 w 486697"/>
                  <a:gd name="connsiteY7-60" fmla="*/ 858184 h 8581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43" y="connsiteY7-44"/>
                  </a:cxn>
                </a:cxnLst>
                <a:rect l="l" t="t" r="r" b="b"/>
                <a:pathLst>
                  <a:path w="486697" h="858184">
                    <a:moveTo>
                      <a:pt x="486697" y="858184"/>
                    </a:moveTo>
                    <a:lnTo>
                      <a:pt x="442452" y="695952"/>
                    </a:lnTo>
                    <a:cubicBezTo>
                      <a:pt x="432620" y="590255"/>
                      <a:pt x="488753" y="334098"/>
                      <a:pt x="427704" y="224004"/>
                    </a:cubicBezTo>
                    <a:cubicBezTo>
                      <a:pt x="366655" y="113910"/>
                      <a:pt x="147440" y="62424"/>
                      <a:pt x="76156" y="35385"/>
                    </a:cubicBezTo>
                    <a:cubicBezTo>
                      <a:pt x="4872" y="8346"/>
                      <a:pt x="6498" y="-39841"/>
                      <a:pt x="0" y="61771"/>
                    </a:cubicBezTo>
                    <a:cubicBezTo>
                      <a:pt x="24581" y="258416"/>
                      <a:pt x="-33966" y="551489"/>
                      <a:pt x="73742" y="651707"/>
                    </a:cubicBezTo>
                    <a:cubicBezTo>
                      <a:pt x="181450" y="751925"/>
                      <a:pt x="373626" y="691036"/>
                      <a:pt x="442452" y="725449"/>
                    </a:cubicBezTo>
                    <a:lnTo>
                      <a:pt x="486697" y="858184"/>
                    </a:lnTo>
                    <a:close/>
                  </a:path>
                </a:pathLst>
              </a:custGeom>
              <a:solidFill>
                <a:srgbClr val="1C1C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3" name="任意多边形 44"/>
              <p:cNvSpPr/>
              <p:nvPr/>
            </p:nvSpPr>
            <p:spPr>
              <a:xfrm>
                <a:off x="2433484" y="2469237"/>
                <a:ext cx="3510116" cy="3326880"/>
              </a:xfrm>
              <a:custGeom>
                <a:avLst/>
                <a:gdLst>
                  <a:gd name="connsiteX0" fmla="*/ 2533998 w 3510116"/>
                  <a:gd name="connsiteY0" fmla="*/ 0 h 3326049"/>
                  <a:gd name="connsiteX1" fmla="*/ 2591623 w 3510116"/>
                  <a:gd name="connsiteY1" fmla="*/ 27759 h 3326049"/>
                  <a:gd name="connsiteX2" fmla="*/ 3510116 w 3510116"/>
                  <a:gd name="connsiteY2" fmla="*/ 1570991 h 3326049"/>
                  <a:gd name="connsiteX3" fmla="*/ 1755058 w 3510116"/>
                  <a:gd name="connsiteY3" fmla="*/ 3326049 h 3326049"/>
                  <a:gd name="connsiteX4" fmla="*/ 0 w 3510116"/>
                  <a:gd name="connsiteY4" fmla="*/ 1570991 h 3326049"/>
                  <a:gd name="connsiteX5" fmla="*/ 918493 w 3510116"/>
                  <a:gd name="connsiteY5" fmla="*/ 27759 h 3326049"/>
                  <a:gd name="connsiteX6" fmla="*/ 923961 w 3510116"/>
                  <a:gd name="connsiteY6" fmla="*/ 25125 h 3326049"/>
                  <a:gd name="connsiteX7" fmla="*/ 950966 w 3510116"/>
                  <a:gd name="connsiteY7" fmla="*/ 98910 h 3326049"/>
                  <a:gd name="connsiteX8" fmla="*/ 972537 w 3510116"/>
                  <a:gd name="connsiteY8" fmla="*/ 138652 h 3326049"/>
                  <a:gd name="connsiteX9" fmla="*/ 842536 w 3510116"/>
                  <a:gd name="connsiteY9" fmla="*/ 217629 h 3326049"/>
                  <a:gd name="connsiteX10" fmla="*/ 122959 w 3510116"/>
                  <a:gd name="connsiteY10" fmla="*/ 1570991 h 3326049"/>
                  <a:gd name="connsiteX11" fmla="*/ 1755058 w 3510116"/>
                  <a:gd name="connsiteY11" fmla="*/ 3203090 h 3326049"/>
                  <a:gd name="connsiteX12" fmla="*/ 3387157 w 3510116"/>
                  <a:gd name="connsiteY12" fmla="*/ 1570991 h 3326049"/>
                  <a:gd name="connsiteX13" fmla="*/ 2533013 w 3510116"/>
                  <a:gd name="connsiteY13" fmla="*/ 135878 h 3326049"/>
                  <a:gd name="connsiteX14" fmla="*/ 2491061 w 3510116"/>
                  <a:gd name="connsiteY14" fmla="*/ 115668 h 3326049"/>
                  <a:gd name="connsiteX15" fmla="*/ 2500156 w 3510116"/>
                  <a:gd name="connsiteY15" fmla="*/ 98910 h 3326049"/>
                  <a:gd name="connsiteX16" fmla="*/ 2528425 w 3510116"/>
                  <a:gd name="connsiteY16" fmla="*/ 21674 h 3326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10116" h="3326049">
                    <a:moveTo>
                      <a:pt x="2533998" y="0"/>
                    </a:moveTo>
                    <a:lnTo>
                      <a:pt x="2591623" y="27759"/>
                    </a:lnTo>
                    <a:cubicBezTo>
                      <a:pt x="3138719" y="324959"/>
                      <a:pt x="3510116" y="904603"/>
                      <a:pt x="3510116" y="1570991"/>
                    </a:cubicBezTo>
                    <a:cubicBezTo>
                      <a:pt x="3510116" y="2540283"/>
                      <a:pt x="2724350" y="3326049"/>
                      <a:pt x="1755058" y="3326049"/>
                    </a:cubicBezTo>
                    <a:cubicBezTo>
                      <a:pt x="785766" y="3326049"/>
                      <a:pt x="0" y="2540283"/>
                      <a:pt x="0" y="1570991"/>
                    </a:cubicBezTo>
                    <a:cubicBezTo>
                      <a:pt x="0" y="904603"/>
                      <a:pt x="371397" y="324959"/>
                      <a:pt x="918493" y="27759"/>
                    </a:cubicBezTo>
                    <a:lnTo>
                      <a:pt x="923961" y="25125"/>
                    </a:lnTo>
                    <a:lnTo>
                      <a:pt x="950966" y="98910"/>
                    </a:lnTo>
                    <a:lnTo>
                      <a:pt x="972537" y="138652"/>
                    </a:lnTo>
                    <a:lnTo>
                      <a:pt x="842536" y="217629"/>
                    </a:lnTo>
                    <a:cubicBezTo>
                      <a:pt x="408395" y="510929"/>
                      <a:pt x="122959" y="1007627"/>
                      <a:pt x="122959" y="1570991"/>
                    </a:cubicBezTo>
                    <a:cubicBezTo>
                      <a:pt x="122959" y="2472374"/>
                      <a:pt x="853675" y="3203090"/>
                      <a:pt x="1755058" y="3203090"/>
                    </a:cubicBezTo>
                    <a:cubicBezTo>
                      <a:pt x="2656441" y="3203090"/>
                      <a:pt x="3387157" y="2472374"/>
                      <a:pt x="3387157" y="1570991"/>
                    </a:cubicBezTo>
                    <a:cubicBezTo>
                      <a:pt x="3387157" y="951290"/>
                      <a:pt x="3041780" y="412256"/>
                      <a:pt x="2533013" y="135878"/>
                    </a:cubicBezTo>
                    <a:lnTo>
                      <a:pt x="2491061" y="115668"/>
                    </a:lnTo>
                    <a:lnTo>
                      <a:pt x="2500156" y="98910"/>
                    </a:lnTo>
                    <a:cubicBezTo>
                      <a:pt x="2510791" y="73767"/>
                      <a:pt x="2520238" y="47998"/>
                      <a:pt x="2528425" y="2167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742440" y="1649642"/>
              <a:ext cx="683259" cy="622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三</a:t>
              </a:r>
              <a:endParaRPr lang="zh-CN" altLang="en-US" sz="4800" b="1" dirty="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36" name="文本框 13"/>
          <p:cNvSpPr txBox="1">
            <a:spLocks noChangeArrowheads="1"/>
          </p:cNvSpPr>
          <p:nvPr/>
        </p:nvSpPr>
        <p:spPr bwMode="auto">
          <a:xfrm flipH="1">
            <a:off x="5889326" y="3222545"/>
            <a:ext cx="5585336" cy="9772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随机森林及对模型进行可解释性分析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50"/>
                            </p:stCondLst>
                            <p:childTnLst>
                              <p:par>
                                <p:cTn id="3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50"/>
                            </p:stCondLst>
                            <p:childTnLst>
                              <p:par>
                                <p:cTn id="3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/>
      <p:bldP spid="3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635" y="473075"/>
            <a:ext cx="10591165" cy="1433830"/>
          </a:xfrm>
        </p:spPr>
        <p:txBody>
          <a:bodyPr>
            <a:normAutofit/>
          </a:bodyPr>
          <a:p>
            <a:r>
              <a:rPr lang="zh-CN" altLang="en-US" sz="3600" b="1"/>
              <a:t>数据预处理</a:t>
            </a:r>
            <a:br>
              <a:rPr lang="zh-CN" altLang="en-US" sz="2665"/>
            </a:br>
            <a:r>
              <a:rPr lang="zh-CN" altLang="en-US" sz="2665"/>
              <a:t>选取需要的列并且认为severity</a:t>
            </a:r>
            <a:r>
              <a:rPr lang="en-US" altLang="zh-CN" sz="2665"/>
              <a:t>&gt;=2</a:t>
            </a:r>
            <a:r>
              <a:rPr lang="zh-CN" altLang="en-US" sz="2665"/>
              <a:t>的事故为严重，让其对应的target=1，之后利用get_dummies方法对定类数据进行独热向量编码</a:t>
            </a:r>
            <a:endParaRPr lang="zh-CN" altLang="en-US" sz="2665"/>
          </a:p>
        </p:txBody>
      </p:sp>
      <p:pic>
        <p:nvPicPr>
          <p:cNvPr id="6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" y="2104390"/>
            <a:ext cx="4806315" cy="3707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640" y="2220595"/>
            <a:ext cx="6944360" cy="224663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文本框 102"/>
          <p:cNvSpPr txBox="1"/>
          <p:nvPr/>
        </p:nvSpPr>
        <p:spPr>
          <a:xfrm>
            <a:off x="5247640" y="4672965"/>
            <a:ext cx="667766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000" b="0">
                <a:latin typeface="Calibri" panose="020F0502020204030204" pitchFamily="34" charset="0"/>
                <a:ea typeface="宋体" panose="02010600030101010101" pitchFamily="2" charset="-122"/>
              </a:rPr>
              <a:t>这个方法就是作用与</a:t>
            </a:r>
            <a:r>
              <a:rPr lang="en-US" sz="2000" b="0">
                <a:latin typeface="Calibri" panose="020F0502020204030204" pitchFamily="34" charset="0"/>
                <a:ea typeface="宋体" panose="02010600030101010101" pitchFamily="2" charset="-122"/>
              </a:rPr>
              <a:t>Dtype</a:t>
            </a:r>
            <a:r>
              <a:rPr lang="zh-CN" sz="2000" b="0">
                <a:latin typeface="Calibri" panose="020F0502020204030204" pitchFamily="34" charset="0"/>
                <a:ea typeface="宋体" panose="02010600030101010101" pitchFamily="2" charset="-122"/>
              </a:rPr>
              <a:t>为</a:t>
            </a:r>
            <a:r>
              <a:rPr lang="en-US" sz="2000" b="0">
                <a:latin typeface="Calibri" panose="020F0502020204030204" pitchFamily="34" charset="0"/>
                <a:ea typeface="宋体" panose="02010600030101010101" pitchFamily="2" charset="-122"/>
              </a:rPr>
              <a:t>object</a:t>
            </a:r>
            <a:r>
              <a:rPr lang="zh-CN" sz="2000" b="0">
                <a:latin typeface="Calibri" panose="020F0502020204030204" pitchFamily="34" charset="0"/>
                <a:ea typeface="宋体" panose="02010600030101010101" pitchFamily="2" charset="-122"/>
              </a:rPr>
              <a:t>，例如</a:t>
            </a:r>
            <a:r>
              <a:rPr lang="en-US" sz="2000" b="0">
                <a:latin typeface="Calibri" panose="020F0502020204030204" pitchFamily="34" charset="0"/>
                <a:ea typeface="宋体" panose="02010600030101010101" pitchFamily="2" charset="-122"/>
              </a:rPr>
              <a:t>crossing</a:t>
            </a:r>
            <a:r>
              <a:rPr lang="zh-CN" sz="2000" b="0">
                <a:latin typeface="Calibri" panose="020F0502020204030204" pitchFamily="34" charset="0"/>
                <a:ea typeface="宋体" panose="02010600030101010101" pitchFamily="2" charset="-122"/>
              </a:rPr>
              <a:t>有两类，</a:t>
            </a:r>
            <a:r>
              <a:rPr lang="en-US" sz="2000" b="0">
                <a:latin typeface="Calibri" panose="020F0502020204030204" pitchFamily="34" charset="0"/>
                <a:ea typeface="宋体" panose="02010600030101010101" pitchFamily="2" charset="-122"/>
              </a:rPr>
              <a:t>ture</a:t>
            </a:r>
            <a:r>
              <a:rPr lang="zh-CN" sz="2000" b="0">
                <a:latin typeface="Calibri" panose="020F0502020204030204" pitchFamily="34" charset="0"/>
                <a:ea typeface="宋体" panose="02010600030101010101" pitchFamily="2" charset="-122"/>
              </a:rPr>
              <a:t>和</a:t>
            </a:r>
            <a:r>
              <a:rPr lang="en-US" sz="2000" b="0">
                <a:latin typeface="Calibri" panose="020F0502020204030204" pitchFamily="34" charset="0"/>
                <a:ea typeface="宋体" panose="02010600030101010101" pitchFamily="2" charset="-122"/>
              </a:rPr>
              <a:t>false,</a:t>
            </a:r>
            <a:r>
              <a:rPr lang="zh-CN" sz="2000" b="0">
                <a:latin typeface="Calibri" panose="020F0502020204030204" pitchFamily="34" charset="0"/>
                <a:ea typeface="宋体" panose="02010600030101010101" pitchFamily="2" charset="-122"/>
              </a:rPr>
              <a:t>独热向量编码就会把它处理成两类，</a:t>
            </a:r>
            <a:r>
              <a:rPr lang="en-US" sz="2000" b="0">
                <a:latin typeface="Calibri" panose="020F0502020204030204" pitchFamily="34" charset="0"/>
                <a:ea typeface="宋体" panose="02010600030101010101" pitchFamily="2" charset="-122"/>
              </a:rPr>
              <a:t>crossing_true </a:t>
            </a:r>
            <a:r>
              <a:rPr lang="zh-CN" sz="2000" b="0">
                <a:latin typeface="Calibri" panose="020F0502020204030204" pitchFamily="34" charset="0"/>
                <a:ea typeface="宋体" panose="02010600030101010101" pitchFamily="2" charset="-122"/>
              </a:rPr>
              <a:t>和</a:t>
            </a:r>
            <a:r>
              <a:rPr lang="en-US" sz="2000" b="0">
                <a:latin typeface="Calibri" panose="020F0502020204030204" pitchFamily="34" charset="0"/>
                <a:ea typeface="宋体" panose="02010600030101010101" pitchFamily="2" charset="-122"/>
              </a:rPr>
              <a:t>crossing_false</a:t>
            </a:r>
            <a:endParaRPr lang="zh-CN" altLang="en-US" sz="2000"/>
          </a:p>
        </p:txBody>
      </p:sp>
      <p:grpSp>
        <p:nvGrpSpPr>
          <p:cNvPr id="45" name="组合 3"/>
          <p:cNvGrpSpPr/>
          <p:nvPr/>
        </p:nvGrpSpPr>
        <p:grpSpPr>
          <a:xfrm>
            <a:off x="4851075" y="3168508"/>
            <a:ext cx="725234" cy="520976"/>
            <a:chOff x="561231" y="493851"/>
            <a:chExt cx="594758" cy="427248"/>
          </a:xfrm>
        </p:grpSpPr>
        <p:sp>
          <p:nvSpPr>
            <p:cNvPr id="46" name="燕尾形 15"/>
            <p:cNvSpPr/>
            <p:nvPr/>
          </p:nvSpPr>
          <p:spPr>
            <a:xfrm>
              <a:off x="822819" y="493851"/>
              <a:ext cx="333170" cy="427248"/>
            </a:xfrm>
            <a:prstGeom prst="chevron">
              <a:avLst/>
            </a:prstGeom>
            <a:solidFill>
              <a:srgbClr val="51B6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燕尾形 15"/>
            <p:cNvSpPr/>
            <p:nvPr/>
          </p:nvSpPr>
          <p:spPr>
            <a:xfrm>
              <a:off x="561231" y="493851"/>
              <a:ext cx="333169" cy="427248"/>
            </a:xfrm>
            <a:prstGeom prst="chevron">
              <a:avLst/>
            </a:prstGeom>
            <a:solidFill>
              <a:srgbClr val="51B6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550" y="742950"/>
            <a:ext cx="10515600" cy="1325563"/>
          </a:xfrm>
        </p:spPr>
        <p:txBody>
          <a:bodyPr/>
          <a:p>
            <a:r>
              <a:rPr lang="zh-CN" altLang="en-US" b="1"/>
              <a:t>训练集与测试集划分</a:t>
            </a:r>
            <a:r>
              <a:rPr lang="zh-CN" altLang="en-US"/>
              <a:t>：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9712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/>
              <a:t>训练集为2016-02-08到2020-12-31之间80%的数据，测试集为2016-02-08到2020-12-31之间20%的数据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可视化随机森林中的一颗决策树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8210" y="149161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>
                <a:sym typeface="+mn-ea"/>
              </a:rPr>
              <a:t>属于层次数据可视化中的结点链接法</a:t>
            </a:r>
            <a:endParaRPr lang="zh-CN" altLang="en-US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470" y="1943735"/>
            <a:ext cx="12192000" cy="3899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文本框 102"/>
          <p:cNvSpPr txBox="1"/>
          <p:nvPr/>
        </p:nvSpPr>
        <p:spPr>
          <a:xfrm>
            <a:off x="1691640" y="6008370"/>
            <a:ext cx="84423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ea typeface="宋体" panose="02010600030101010101" pitchFamily="2" charset="-122"/>
              </a:rPr>
              <a:t>橙色和蓝色表示严重和不严重，颜色越深表示数据被分得越纯</a:t>
            </a:r>
            <a:endParaRPr lang="zh-CN" altLang="en-US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3"/>
          <p:cNvSpPr txBox="1">
            <a:spLocks noChangeArrowheads="1"/>
          </p:cNvSpPr>
          <p:nvPr/>
        </p:nvSpPr>
        <p:spPr bwMode="auto">
          <a:xfrm>
            <a:off x="-1024872" y="3298428"/>
            <a:ext cx="5110163" cy="76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数据集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944706" y="133451"/>
            <a:ext cx="1385869" cy="723820"/>
            <a:chOff x="4027898" y="1664569"/>
            <a:chExt cx="1039402" cy="542865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4027898" y="1900313"/>
              <a:ext cx="1039402" cy="0"/>
            </a:xfrm>
            <a:prstGeom prst="line">
              <a:avLst/>
            </a:prstGeom>
            <a:ln w="28575">
              <a:solidFill>
                <a:srgbClr val="AAA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256498" y="1664569"/>
              <a:ext cx="0" cy="542865"/>
            </a:xfrm>
            <a:prstGeom prst="line">
              <a:avLst/>
            </a:prstGeom>
            <a:ln w="28575">
              <a:solidFill>
                <a:srgbClr val="AAA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10893761" y="6134101"/>
            <a:ext cx="1385869" cy="723820"/>
            <a:chOff x="7799798" y="3378994"/>
            <a:chExt cx="1039402" cy="542865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7799798" y="3721894"/>
              <a:ext cx="1039402" cy="0"/>
            </a:xfrm>
            <a:prstGeom prst="line">
              <a:avLst/>
            </a:prstGeom>
            <a:ln w="28575">
              <a:solidFill>
                <a:srgbClr val="AAA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8606248" y="3378994"/>
              <a:ext cx="0" cy="542865"/>
            </a:xfrm>
            <a:prstGeom prst="line">
              <a:avLst/>
            </a:prstGeom>
            <a:ln w="28575">
              <a:solidFill>
                <a:srgbClr val="AAA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13"/>
          <p:cNvSpPr txBox="1">
            <a:spLocks noChangeArrowheads="1"/>
          </p:cNvSpPr>
          <p:nvPr/>
        </p:nvSpPr>
        <p:spPr bwMode="auto">
          <a:xfrm flipH="1">
            <a:off x="3582371" y="133270"/>
            <a:ext cx="5585336" cy="5340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数据来源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rPr>
              <a:t>kaggle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  <p:pic>
        <p:nvPicPr>
          <p:cNvPr id="35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88870" y="1101725"/>
            <a:ext cx="9655810" cy="4655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文本框 102"/>
          <p:cNvSpPr txBox="1"/>
          <p:nvPr/>
        </p:nvSpPr>
        <p:spPr>
          <a:xfrm>
            <a:off x="4658360" y="5922010"/>
            <a:ext cx="57594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400" b="0">
                <a:latin typeface="Calibri" panose="020F0502020204030204" pitchFamily="34" charset="0"/>
                <a:ea typeface="宋体" panose="02010600030101010101" pitchFamily="2" charset="-122"/>
              </a:rPr>
              <a:t>US_Accidents_Dec20_Updated.csv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/>
      <p:bldP spid="3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9015" y="0"/>
            <a:ext cx="10515600" cy="1325563"/>
          </a:xfrm>
        </p:spPr>
        <p:txBody>
          <a:bodyPr/>
          <a:p>
            <a:endParaRPr lang="en-US" altLang="zh-CN"/>
          </a:p>
        </p:txBody>
      </p:sp>
      <p:pic>
        <p:nvPicPr>
          <p:cNvPr id="10" name="图片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7385" y="564515"/>
            <a:ext cx="10857230" cy="5544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特征排序：</a:t>
            </a:r>
            <a:endParaRPr lang="zh-CN" altLang="en-US" b="1"/>
          </a:p>
        </p:txBody>
      </p:sp>
      <p:pic>
        <p:nvPicPr>
          <p:cNvPr id="11" name="图片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92755" y="1528445"/>
            <a:ext cx="5407660" cy="4761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" name="图片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0475" y="593725"/>
            <a:ext cx="9888220" cy="626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定性结果的衡量</a:t>
            </a:r>
            <a:endParaRPr lang="zh-CN" altLang="en-US"/>
          </a:p>
        </p:txBody>
      </p:sp>
      <p:pic>
        <p:nvPicPr>
          <p:cNvPr id="13" name="图片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17395"/>
            <a:ext cx="4309110" cy="348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5" y="2830195"/>
            <a:ext cx="6469380" cy="221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定量结果的衡量</a:t>
            </a:r>
            <a:endParaRPr lang="zh-CN" altLang="en-US"/>
          </a:p>
        </p:txBody>
      </p:sp>
      <p:pic>
        <p:nvPicPr>
          <p:cNvPr id="15" name="图片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51050"/>
            <a:ext cx="5293360" cy="343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30" y="2966085"/>
            <a:ext cx="4316095" cy="1604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520" y="-106680"/>
            <a:ext cx="10515600" cy="1325563"/>
          </a:xfrm>
        </p:spPr>
        <p:txBody>
          <a:bodyPr/>
          <a:p>
            <a:r>
              <a:rPr lang="zh-CN" altLang="en-US" sz="4000" b="1"/>
              <a:t>对该模型赋予可解释性</a:t>
            </a:r>
            <a:endParaRPr lang="zh-CN" altLang="en-US" sz="4000" b="1"/>
          </a:p>
        </p:txBody>
      </p:sp>
      <p:pic>
        <p:nvPicPr>
          <p:cNvPr id="17" name="图片 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94940" y="1544955"/>
            <a:ext cx="6871970" cy="50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483870" y="1026795"/>
            <a:ext cx="1034732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400" b="0">
                <a:latin typeface="Calibri" panose="020F0502020204030204" pitchFamily="34" charset="0"/>
                <a:ea typeface="宋体" panose="02010600030101010101" pitchFamily="2" charset="-122"/>
              </a:rPr>
              <a:t>shap</a:t>
            </a:r>
            <a:r>
              <a:rPr lang="zh-CN" sz="2400" b="0">
                <a:latin typeface="Calibri" panose="020F0502020204030204" pitchFamily="34" charset="0"/>
                <a:ea typeface="宋体" panose="02010600030101010101" pitchFamily="2" charset="-122"/>
              </a:rPr>
              <a:t>值是每个特征使得最后的分类结果反转的次数，可以根据</a:t>
            </a:r>
            <a:r>
              <a:rPr lang="en-US" sz="2400" b="0">
                <a:latin typeface="Calibri" panose="020F0502020204030204" pitchFamily="34" charset="0"/>
                <a:ea typeface="宋体" panose="02010600030101010101" pitchFamily="2" charset="-122"/>
              </a:rPr>
              <a:t>shap</a:t>
            </a:r>
            <a:r>
              <a:rPr lang="zh-CN" sz="2400" b="0">
                <a:latin typeface="Calibri" panose="020F0502020204030204" pitchFamily="34" charset="0"/>
                <a:ea typeface="宋体" panose="02010600030101010101" pitchFamily="2" charset="-122"/>
              </a:rPr>
              <a:t>值判断特征重要度</a:t>
            </a:r>
            <a:endParaRPr lang="zh-CN" altLang="en-US"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050" y="365125"/>
            <a:ext cx="11207750" cy="1325880"/>
          </a:xfrm>
        </p:spPr>
        <p:txBody>
          <a:bodyPr/>
          <a:p>
            <a:r>
              <a:rPr lang="zh-CN" altLang="en-US" sz="4000" b="1"/>
              <a:t>各特征的数值大小与各特征的shap值关系图</a:t>
            </a:r>
            <a:endParaRPr lang="zh-CN" altLang="en-US" sz="4000" b="1"/>
          </a:p>
        </p:txBody>
      </p:sp>
      <p:pic>
        <p:nvPicPr>
          <p:cNvPr id="18" name="图片 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70835" y="1540510"/>
            <a:ext cx="6005195" cy="4766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4000" b="1"/>
              <a:t>两两关系图</a:t>
            </a:r>
            <a:endParaRPr lang="zh-CN" altLang="en-US" sz="4000" b="1"/>
          </a:p>
        </p:txBody>
      </p:sp>
      <p:pic>
        <p:nvPicPr>
          <p:cNvPr id="21" name="图片 1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12645" y="1691005"/>
            <a:ext cx="7248525" cy="411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决策图</a:t>
            </a:r>
            <a:endParaRPr lang="zh-CN" altLang="en-US" b="1"/>
          </a:p>
        </p:txBody>
      </p:sp>
      <p:pic>
        <p:nvPicPr>
          <p:cNvPr id="22" name="图片 1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72740" y="1229995"/>
            <a:ext cx="6035675" cy="5071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3"/>
          <p:cNvSpPr txBox="1">
            <a:spLocks noChangeArrowheads="1"/>
          </p:cNvSpPr>
          <p:nvPr/>
        </p:nvSpPr>
        <p:spPr bwMode="auto">
          <a:xfrm>
            <a:off x="260368" y="3222863"/>
            <a:ext cx="5110163" cy="76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 algn="ctr"/>
            <a:r>
              <a:rPr lang="zh-CN" altLang="en-US" sz="4400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可视化方法总结</a:t>
            </a:r>
            <a:endParaRPr lang="zh-CN" altLang="en-US" sz="4400" b="1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sym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370531" y="2219426"/>
            <a:ext cx="1385869" cy="723820"/>
            <a:chOff x="4027898" y="1664569"/>
            <a:chExt cx="1039402" cy="542865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4027898" y="1900313"/>
              <a:ext cx="1039402" cy="0"/>
            </a:xfrm>
            <a:prstGeom prst="line">
              <a:avLst/>
            </a:prstGeom>
            <a:ln w="28575">
              <a:solidFill>
                <a:srgbClr val="AAA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256498" y="1664569"/>
              <a:ext cx="0" cy="542865"/>
            </a:xfrm>
            <a:prstGeom prst="line">
              <a:avLst/>
            </a:prstGeom>
            <a:ln w="28575">
              <a:solidFill>
                <a:srgbClr val="AAA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10399731" y="4505326"/>
            <a:ext cx="1385869" cy="723820"/>
            <a:chOff x="7799798" y="3378994"/>
            <a:chExt cx="1039402" cy="542865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7799798" y="3721894"/>
              <a:ext cx="1039402" cy="0"/>
            </a:xfrm>
            <a:prstGeom prst="line">
              <a:avLst/>
            </a:prstGeom>
            <a:ln w="28575">
              <a:solidFill>
                <a:srgbClr val="AAA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8606248" y="3378994"/>
              <a:ext cx="0" cy="542865"/>
            </a:xfrm>
            <a:prstGeom prst="line">
              <a:avLst/>
            </a:prstGeom>
            <a:ln w="28575">
              <a:solidFill>
                <a:srgbClr val="AAA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2174231" y="1842588"/>
            <a:ext cx="1144701" cy="1380275"/>
            <a:chOff x="1630673" y="1381941"/>
            <a:chExt cx="858526" cy="1035206"/>
          </a:xfrm>
        </p:grpSpPr>
        <p:grpSp>
          <p:nvGrpSpPr>
            <p:cNvPr id="30" name="组合 41"/>
            <p:cNvGrpSpPr/>
            <p:nvPr/>
          </p:nvGrpSpPr>
          <p:grpSpPr bwMode="auto">
            <a:xfrm flipH="1">
              <a:off x="1630673" y="1381941"/>
              <a:ext cx="858526" cy="1035206"/>
              <a:chOff x="2433484" y="1400177"/>
              <a:chExt cx="3510116" cy="4395940"/>
            </a:xfrm>
          </p:grpSpPr>
          <p:sp>
            <p:nvSpPr>
              <p:cNvPr id="31" name="任意多边形 42"/>
              <p:cNvSpPr/>
              <p:nvPr/>
            </p:nvSpPr>
            <p:spPr>
              <a:xfrm rot="5124146">
                <a:off x="4131026" y="1764713"/>
                <a:ext cx="635433" cy="958096"/>
              </a:xfrm>
              <a:custGeom>
                <a:avLst/>
                <a:gdLst>
                  <a:gd name="connsiteX0" fmla="*/ 486697 w 486697"/>
                  <a:gd name="connsiteY0" fmla="*/ 796413 h 796413"/>
                  <a:gd name="connsiteX1" fmla="*/ 442452 w 486697"/>
                  <a:gd name="connsiteY1" fmla="*/ 634181 h 796413"/>
                  <a:gd name="connsiteX2" fmla="*/ 427704 w 486697"/>
                  <a:gd name="connsiteY2" fmla="*/ 162233 h 796413"/>
                  <a:gd name="connsiteX3" fmla="*/ 0 w 486697"/>
                  <a:gd name="connsiteY3" fmla="*/ 0 h 796413"/>
                  <a:gd name="connsiteX4" fmla="*/ 73742 w 486697"/>
                  <a:gd name="connsiteY4" fmla="*/ 589936 h 796413"/>
                  <a:gd name="connsiteX5" fmla="*/ 442452 w 486697"/>
                  <a:gd name="connsiteY5" fmla="*/ 663678 h 796413"/>
                  <a:gd name="connsiteX6" fmla="*/ 486697 w 486697"/>
                  <a:gd name="connsiteY6" fmla="*/ 796413 h 796413"/>
                  <a:gd name="connsiteX0-1" fmla="*/ 486697 w 486697"/>
                  <a:gd name="connsiteY0-2" fmla="*/ 817061 h 817061"/>
                  <a:gd name="connsiteX1-3" fmla="*/ 442452 w 486697"/>
                  <a:gd name="connsiteY1-4" fmla="*/ 654829 h 817061"/>
                  <a:gd name="connsiteX2-5" fmla="*/ 427704 w 486697"/>
                  <a:gd name="connsiteY2-6" fmla="*/ 182881 h 817061"/>
                  <a:gd name="connsiteX3-7" fmla="*/ 0 w 486697"/>
                  <a:gd name="connsiteY3-8" fmla="*/ 20648 h 817061"/>
                  <a:gd name="connsiteX4-9" fmla="*/ 73742 w 486697"/>
                  <a:gd name="connsiteY4-10" fmla="*/ 610584 h 817061"/>
                  <a:gd name="connsiteX5-11" fmla="*/ 442452 w 486697"/>
                  <a:gd name="connsiteY5-12" fmla="*/ 684326 h 817061"/>
                  <a:gd name="connsiteX6-13" fmla="*/ 486697 w 486697"/>
                  <a:gd name="connsiteY6-14" fmla="*/ 817061 h 817061"/>
                  <a:gd name="connsiteX0-15" fmla="*/ 486697 w 486697"/>
                  <a:gd name="connsiteY0-16" fmla="*/ 858184 h 858184"/>
                  <a:gd name="connsiteX1-17" fmla="*/ 442452 w 486697"/>
                  <a:gd name="connsiteY1-18" fmla="*/ 695952 h 858184"/>
                  <a:gd name="connsiteX2-19" fmla="*/ 427704 w 486697"/>
                  <a:gd name="connsiteY2-20" fmla="*/ 224004 h 858184"/>
                  <a:gd name="connsiteX3-21" fmla="*/ 76156 w 486697"/>
                  <a:gd name="connsiteY3-22" fmla="*/ 35385 h 858184"/>
                  <a:gd name="connsiteX4-23" fmla="*/ 0 w 486697"/>
                  <a:gd name="connsiteY4-24" fmla="*/ 61771 h 858184"/>
                  <a:gd name="connsiteX5-25" fmla="*/ 73742 w 486697"/>
                  <a:gd name="connsiteY5-26" fmla="*/ 651707 h 858184"/>
                  <a:gd name="connsiteX6-27" fmla="*/ 442452 w 486697"/>
                  <a:gd name="connsiteY6-28" fmla="*/ 725449 h 858184"/>
                  <a:gd name="connsiteX7" fmla="*/ 486697 w 486697"/>
                  <a:gd name="connsiteY7" fmla="*/ 858184 h 858184"/>
                  <a:gd name="connsiteX0-29" fmla="*/ 486697 w 486697"/>
                  <a:gd name="connsiteY0-30" fmla="*/ 858184 h 858184"/>
                  <a:gd name="connsiteX1-31" fmla="*/ 442452 w 486697"/>
                  <a:gd name="connsiteY1-32" fmla="*/ 695952 h 858184"/>
                  <a:gd name="connsiteX2-33" fmla="*/ 427704 w 486697"/>
                  <a:gd name="connsiteY2-34" fmla="*/ 224004 h 858184"/>
                  <a:gd name="connsiteX3-35" fmla="*/ 76156 w 486697"/>
                  <a:gd name="connsiteY3-36" fmla="*/ 35385 h 858184"/>
                  <a:gd name="connsiteX4-37" fmla="*/ 0 w 486697"/>
                  <a:gd name="connsiteY4-38" fmla="*/ 61771 h 858184"/>
                  <a:gd name="connsiteX5-39" fmla="*/ 73742 w 486697"/>
                  <a:gd name="connsiteY5-40" fmla="*/ 651707 h 858184"/>
                  <a:gd name="connsiteX6-41" fmla="*/ 442452 w 486697"/>
                  <a:gd name="connsiteY6-42" fmla="*/ 725449 h 858184"/>
                  <a:gd name="connsiteX7-43" fmla="*/ 486697 w 486697"/>
                  <a:gd name="connsiteY7-44" fmla="*/ 858184 h 858184"/>
                  <a:gd name="connsiteX0-45" fmla="*/ 486697 w 486697"/>
                  <a:gd name="connsiteY0-46" fmla="*/ 858184 h 858184"/>
                  <a:gd name="connsiteX1-47" fmla="*/ 442452 w 486697"/>
                  <a:gd name="connsiteY1-48" fmla="*/ 695952 h 858184"/>
                  <a:gd name="connsiteX2-49" fmla="*/ 427704 w 486697"/>
                  <a:gd name="connsiteY2-50" fmla="*/ 224004 h 858184"/>
                  <a:gd name="connsiteX3-51" fmla="*/ 76156 w 486697"/>
                  <a:gd name="connsiteY3-52" fmla="*/ 35385 h 858184"/>
                  <a:gd name="connsiteX4-53" fmla="*/ 0 w 486697"/>
                  <a:gd name="connsiteY4-54" fmla="*/ 61771 h 858184"/>
                  <a:gd name="connsiteX5-55" fmla="*/ 73742 w 486697"/>
                  <a:gd name="connsiteY5-56" fmla="*/ 651707 h 858184"/>
                  <a:gd name="connsiteX6-57" fmla="*/ 442452 w 486697"/>
                  <a:gd name="connsiteY6-58" fmla="*/ 725449 h 858184"/>
                  <a:gd name="connsiteX7-59" fmla="*/ 486697 w 486697"/>
                  <a:gd name="connsiteY7-60" fmla="*/ 858184 h 8581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43" y="connsiteY7-44"/>
                  </a:cxn>
                </a:cxnLst>
                <a:rect l="l" t="t" r="r" b="b"/>
                <a:pathLst>
                  <a:path w="486697" h="858184">
                    <a:moveTo>
                      <a:pt x="486697" y="858184"/>
                    </a:moveTo>
                    <a:lnTo>
                      <a:pt x="442452" y="695952"/>
                    </a:lnTo>
                    <a:cubicBezTo>
                      <a:pt x="432620" y="590255"/>
                      <a:pt x="488753" y="334098"/>
                      <a:pt x="427704" y="224004"/>
                    </a:cubicBezTo>
                    <a:cubicBezTo>
                      <a:pt x="366655" y="113910"/>
                      <a:pt x="147440" y="62424"/>
                      <a:pt x="76156" y="35385"/>
                    </a:cubicBezTo>
                    <a:cubicBezTo>
                      <a:pt x="4872" y="8346"/>
                      <a:pt x="6498" y="-39841"/>
                      <a:pt x="0" y="61771"/>
                    </a:cubicBezTo>
                    <a:cubicBezTo>
                      <a:pt x="24581" y="258416"/>
                      <a:pt x="-33966" y="551489"/>
                      <a:pt x="73742" y="651707"/>
                    </a:cubicBezTo>
                    <a:cubicBezTo>
                      <a:pt x="181450" y="751925"/>
                      <a:pt x="373626" y="691036"/>
                      <a:pt x="442452" y="725449"/>
                    </a:cubicBezTo>
                    <a:lnTo>
                      <a:pt x="486697" y="858184"/>
                    </a:lnTo>
                    <a:close/>
                  </a:path>
                </a:pathLst>
              </a:custGeom>
              <a:solidFill>
                <a:srgbClr val="1C1C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2" name="任意多边形 43"/>
              <p:cNvSpPr/>
              <p:nvPr/>
            </p:nvSpPr>
            <p:spPr>
              <a:xfrm rot="20871133">
                <a:off x="3296615" y="1400177"/>
                <a:ext cx="715690" cy="1258861"/>
              </a:xfrm>
              <a:custGeom>
                <a:avLst/>
                <a:gdLst>
                  <a:gd name="connsiteX0" fmla="*/ 486697 w 486697"/>
                  <a:gd name="connsiteY0" fmla="*/ 796413 h 796413"/>
                  <a:gd name="connsiteX1" fmla="*/ 442452 w 486697"/>
                  <a:gd name="connsiteY1" fmla="*/ 634181 h 796413"/>
                  <a:gd name="connsiteX2" fmla="*/ 427704 w 486697"/>
                  <a:gd name="connsiteY2" fmla="*/ 162233 h 796413"/>
                  <a:gd name="connsiteX3" fmla="*/ 0 w 486697"/>
                  <a:gd name="connsiteY3" fmla="*/ 0 h 796413"/>
                  <a:gd name="connsiteX4" fmla="*/ 73742 w 486697"/>
                  <a:gd name="connsiteY4" fmla="*/ 589936 h 796413"/>
                  <a:gd name="connsiteX5" fmla="*/ 442452 w 486697"/>
                  <a:gd name="connsiteY5" fmla="*/ 663678 h 796413"/>
                  <a:gd name="connsiteX6" fmla="*/ 486697 w 486697"/>
                  <a:gd name="connsiteY6" fmla="*/ 796413 h 796413"/>
                  <a:gd name="connsiteX0-1" fmla="*/ 486697 w 486697"/>
                  <a:gd name="connsiteY0-2" fmla="*/ 817061 h 817061"/>
                  <a:gd name="connsiteX1-3" fmla="*/ 442452 w 486697"/>
                  <a:gd name="connsiteY1-4" fmla="*/ 654829 h 817061"/>
                  <a:gd name="connsiteX2-5" fmla="*/ 427704 w 486697"/>
                  <a:gd name="connsiteY2-6" fmla="*/ 182881 h 817061"/>
                  <a:gd name="connsiteX3-7" fmla="*/ 0 w 486697"/>
                  <a:gd name="connsiteY3-8" fmla="*/ 20648 h 817061"/>
                  <a:gd name="connsiteX4-9" fmla="*/ 73742 w 486697"/>
                  <a:gd name="connsiteY4-10" fmla="*/ 610584 h 817061"/>
                  <a:gd name="connsiteX5-11" fmla="*/ 442452 w 486697"/>
                  <a:gd name="connsiteY5-12" fmla="*/ 684326 h 817061"/>
                  <a:gd name="connsiteX6-13" fmla="*/ 486697 w 486697"/>
                  <a:gd name="connsiteY6-14" fmla="*/ 817061 h 817061"/>
                  <a:gd name="connsiteX0-15" fmla="*/ 486697 w 486697"/>
                  <a:gd name="connsiteY0-16" fmla="*/ 858184 h 858184"/>
                  <a:gd name="connsiteX1-17" fmla="*/ 442452 w 486697"/>
                  <a:gd name="connsiteY1-18" fmla="*/ 695952 h 858184"/>
                  <a:gd name="connsiteX2-19" fmla="*/ 427704 w 486697"/>
                  <a:gd name="connsiteY2-20" fmla="*/ 224004 h 858184"/>
                  <a:gd name="connsiteX3-21" fmla="*/ 76156 w 486697"/>
                  <a:gd name="connsiteY3-22" fmla="*/ 35385 h 858184"/>
                  <a:gd name="connsiteX4-23" fmla="*/ 0 w 486697"/>
                  <a:gd name="connsiteY4-24" fmla="*/ 61771 h 858184"/>
                  <a:gd name="connsiteX5-25" fmla="*/ 73742 w 486697"/>
                  <a:gd name="connsiteY5-26" fmla="*/ 651707 h 858184"/>
                  <a:gd name="connsiteX6-27" fmla="*/ 442452 w 486697"/>
                  <a:gd name="connsiteY6-28" fmla="*/ 725449 h 858184"/>
                  <a:gd name="connsiteX7" fmla="*/ 486697 w 486697"/>
                  <a:gd name="connsiteY7" fmla="*/ 858184 h 858184"/>
                  <a:gd name="connsiteX0-29" fmla="*/ 486697 w 486697"/>
                  <a:gd name="connsiteY0-30" fmla="*/ 858184 h 858184"/>
                  <a:gd name="connsiteX1-31" fmla="*/ 442452 w 486697"/>
                  <a:gd name="connsiteY1-32" fmla="*/ 695952 h 858184"/>
                  <a:gd name="connsiteX2-33" fmla="*/ 427704 w 486697"/>
                  <a:gd name="connsiteY2-34" fmla="*/ 224004 h 858184"/>
                  <a:gd name="connsiteX3-35" fmla="*/ 76156 w 486697"/>
                  <a:gd name="connsiteY3-36" fmla="*/ 35385 h 858184"/>
                  <a:gd name="connsiteX4-37" fmla="*/ 0 w 486697"/>
                  <a:gd name="connsiteY4-38" fmla="*/ 61771 h 858184"/>
                  <a:gd name="connsiteX5-39" fmla="*/ 73742 w 486697"/>
                  <a:gd name="connsiteY5-40" fmla="*/ 651707 h 858184"/>
                  <a:gd name="connsiteX6-41" fmla="*/ 442452 w 486697"/>
                  <a:gd name="connsiteY6-42" fmla="*/ 725449 h 858184"/>
                  <a:gd name="connsiteX7-43" fmla="*/ 486697 w 486697"/>
                  <a:gd name="connsiteY7-44" fmla="*/ 858184 h 858184"/>
                  <a:gd name="connsiteX0-45" fmla="*/ 486697 w 486697"/>
                  <a:gd name="connsiteY0-46" fmla="*/ 858184 h 858184"/>
                  <a:gd name="connsiteX1-47" fmla="*/ 442452 w 486697"/>
                  <a:gd name="connsiteY1-48" fmla="*/ 695952 h 858184"/>
                  <a:gd name="connsiteX2-49" fmla="*/ 427704 w 486697"/>
                  <a:gd name="connsiteY2-50" fmla="*/ 224004 h 858184"/>
                  <a:gd name="connsiteX3-51" fmla="*/ 76156 w 486697"/>
                  <a:gd name="connsiteY3-52" fmla="*/ 35385 h 858184"/>
                  <a:gd name="connsiteX4-53" fmla="*/ 0 w 486697"/>
                  <a:gd name="connsiteY4-54" fmla="*/ 61771 h 858184"/>
                  <a:gd name="connsiteX5-55" fmla="*/ 73742 w 486697"/>
                  <a:gd name="connsiteY5-56" fmla="*/ 651707 h 858184"/>
                  <a:gd name="connsiteX6-57" fmla="*/ 442452 w 486697"/>
                  <a:gd name="connsiteY6-58" fmla="*/ 725449 h 858184"/>
                  <a:gd name="connsiteX7-59" fmla="*/ 486697 w 486697"/>
                  <a:gd name="connsiteY7-60" fmla="*/ 858184 h 8581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43" y="connsiteY7-44"/>
                  </a:cxn>
                </a:cxnLst>
                <a:rect l="l" t="t" r="r" b="b"/>
                <a:pathLst>
                  <a:path w="486697" h="858184">
                    <a:moveTo>
                      <a:pt x="486697" y="858184"/>
                    </a:moveTo>
                    <a:lnTo>
                      <a:pt x="442452" y="695952"/>
                    </a:lnTo>
                    <a:cubicBezTo>
                      <a:pt x="432620" y="590255"/>
                      <a:pt x="488753" y="334098"/>
                      <a:pt x="427704" y="224004"/>
                    </a:cubicBezTo>
                    <a:cubicBezTo>
                      <a:pt x="366655" y="113910"/>
                      <a:pt x="147440" y="62424"/>
                      <a:pt x="76156" y="35385"/>
                    </a:cubicBezTo>
                    <a:cubicBezTo>
                      <a:pt x="4872" y="8346"/>
                      <a:pt x="6498" y="-39841"/>
                      <a:pt x="0" y="61771"/>
                    </a:cubicBezTo>
                    <a:cubicBezTo>
                      <a:pt x="24581" y="258416"/>
                      <a:pt x="-33966" y="551489"/>
                      <a:pt x="73742" y="651707"/>
                    </a:cubicBezTo>
                    <a:cubicBezTo>
                      <a:pt x="181450" y="751925"/>
                      <a:pt x="373626" y="691036"/>
                      <a:pt x="442452" y="725449"/>
                    </a:cubicBezTo>
                    <a:lnTo>
                      <a:pt x="486697" y="858184"/>
                    </a:lnTo>
                    <a:close/>
                  </a:path>
                </a:pathLst>
              </a:custGeom>
              <a:solidFill>
                <a:srgbClr val="1C1C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3" name="任意多边形 44"/>
              <p:cNvSpPr/>
              <p:nvPr/>
            </p:nvSpPr>
            <p:spPr>
              <a:xfrm>
                <a:off x="2433484" y="2469237"/>
                <a:ext cx="3510116" cy="3326880"/>
              </a:xfrm>
              <a:custGeom>
                <a:avLst/>
                <a:gdLst>
                  <a:gd name="connsiteX0" fmla="*/ 2533998 w 3510116"/>
                  <a:gd name="connsiteY0" fmla="*/ 0 h 3326049"/>
                  <a:gd name="connsiteX1" fmla="*/ 2591623 w 3510116"/>
                  <a:gd name="connsiteY1" fmla="*/ 27759 h 3326049"/>
                  <a:gd name="connsiteX2" fmla="*/ 3510116 w 3510116"/>
                  <a:gd name="connsiteY2" fmla="*/ 1570991 h 3326049"/>
                  <a:gd name="connsiteX3" fmla="*/ 1755058 w 3510116"/>
                  <a:gd name="connsiteY3" fmla="*/ 3326049 h 3326049"/>
                  <a:gd name="connsiteX4" fmla="*/ 0 w 3510116"/>
                  <a:gd name="connsiteY4" fmla="*/ 1570991 h 3326049"/>
                  <a:gd name="connsiteX5" fmla="*/ 918493 w 3510116"/>
                  <a:gd name="connsiteY5" fmla="*/ 27759 h 3326049"/>
                  <a:gd name="connsiteX6" fmla="*/ 923961 w 3510116"/>
                  <a:gd name="connsiteY6" fmla="*/ 25125 h 3326049"/>
                  <a:gd name="connsiteX7" fmla="*/ 950966 w 3510116"/>
                  <a:gd name="connsiteY7" fmla="*/ 98910 h 3326049"/>
                  <a:gd name="connsiteX8" fmla="*/ 972537 w 3510116"/>
                  <a:gd name="connsiteY8" fmla="*/ 138652 h 3326049"/>
                  <a:gd name="connsiteX9" fmla="*/ 842536 w 3510116"/>
                  <a:gd name="connsiteY9" fmla="*/ 217629 h 3326049"/>
                  <a:gd name="connsiteX10" fmla="*/ 122959 w 3510116"/>
                  <a:gd name="connsiteY10" fmla="*/ 1570991 h 3326049"/>
                  <a:gd name="connsiteX11" fmla="*/ 1755058 w 3510116"/>
                  <a:gd name="connsiteY11" fmla="*/ 3203090 h 3326049"/>
                  <a:gd name="connsiteX12" fmla="*/ 3387157 w 3510116"/>
                  <a:gd name="connsiteY12" fmla="*/ 1570991 h 3326049"/>
                  <a:gd name="connsiteX13" fmla="*/ 2533013 w 3510116"/>
                  <a:gd name="connsiteY13" fmla="*/ 135878 h 3326049"/>
                  <a:gd name="connsiteX14" fmla="*/ 2491061 w 3510116"/>
                  <a:gd name="connsiteY14" fmla="*/ 115668 h 3326049"/>
                  <a:gd name="connsiteX15" fmla="*/ 2500156 w 3510116"/>
                  <a:gd name="connsiteY15" fmla="*/ 98910 h 3326049"/>
                  <a:gd name="connsiteX16" fmla="*/ 2528425 w 3510116"/>
                  <a:gd name="connsiteY16" fmla="*/ 21674 h 3326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10116" h="3326049">
                    <a:moveTo>
                      <a:pt x="2533998" y="0"/>
                    </a:moveTo>
                    <a:lnTo>
                      <a:pt x="2591623" y="27759"/>
                    </a:lnTo>
                    <a:cubicBezTo>
                      <a:pt x="3138719" y="324959"/>
                      <a:pt x="3510116" y="904603"/>
                      <a:pt x="3510116" y="1570991"/>
                    </a:cubicBezTo>
                    <a:cubicBezTo>
                      <a:pt x="3510116" y="2540283"/>
                      <a:pt x="2724350" y="3326049"/>
                      <a:pt x="1755058" y="3326049"/>
                    </a:cubicBezTo>
                    <a:cubicBezTo>
                      <a:pt x="785766" y="3326049"/>
                      <a:pt x="0" y="2540283"/>
                      <a:pt x="0" y="1570991"/>
                    </a:cubicBezTo>
                    <a:cubicBezTo>
                      <a:pt x="0" y="904603"/>
                      <a:pt x="371397" y="324959"/>
                      <a:pt x="918493" y="27759"/>
                    </a:cubicBezTo>
                    <a:lnTo>
                      <a:pt x="923961" y="25125"/>
                    </a:lnTo>
                    <a:lnTo>
                      <a:pt x="950966" y="98910"/>
                    </a:lnTo>
                    <a:lnTo>
                      <a:pt x="972537" y="138652"/>
                    </a:lnTo>
                    <a:lnTo>
                      <a:pt x="842536" y="217629"/>
                    </a:lnTo>
                    <a:cubicBezTo>
                      <a:pt x="408395" y="510929"/>
                      <a:pt x="122959" y="1007627"/>
                      <a:pt x="122959" y="1570991"/>
                    </a:cubicBezTo>
                    <a:cubicBezTo>
                      <a:pt x="122959" y="2472374"/>
                      <a:pt x="853675" y="3203090"/>
                      <a:pt x="1755058" y="3203090"/>
                    </a:cubicBezTo>
                    <a:cubicBezTo>
                      <a:pt x="2656441" y="3203090"/>
                      <a:pt x="3387157" y="2472374"/>
                      <a:pt x="3387157" y="1570991"/>
                    </a:cubicBezTo>
                    <a:cubicBezTo>
                      <a:pt x="3387157" y="951290"/>
                      <a:pt x="3041780" y="412256"/>
                      <a:pt x="2533013" y="135878"/>
                    </a:cubicBezTo>
                    <a:lnTo>
                      <a:pt x="2491061" y="115668"/>
                    </a:lnTo>
                    <a:lnTo>
                      <a:pt x="2500156" y="98910"/>
                    </a:lnTo>
                    <a:cubicBezTo>
                      <a:pt x="2510791" y="73767"/>
                      <a:pt x="2520238" y="47998"/>
                      <a:pt x="2528425" y="2167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742440" y="1649642"/>
              <a:ext cx="683259" cy="622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四</a:t>
              </a:r>
              <a:endParaRPr lang="zh-CN" altLang="en-US" sz="4800" b="1" dirty="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36" name="文本框 13"/>
          <p:cNvSpPr txBox="1">
            <a:spLocks noChangeArrowheads="1"/>
          </p:cNvSpPr>
          <p:nvPr/>
        </p:nvSpPr>
        <p:spPr bwMode="auto">
          <a:xfrm flipH="1">
            <a:off x="5522931" y="3222545"/>
            <a:ext cx="5585336" cy="1420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400" b="1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1.时间序列预测问题中可视化方法</a:t>
            </a:r>
            <a:endParaRPr lang="zh-CN" altLang="en-US" sz="2400" b="1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400" b="1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2.二分类问题中高维数据的可视化方法</a:t>
            </a:r>
            <a:endParaRPr lang="zh-CN" altLang="en-US" sz="2400" b="1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"/>
                            </p:stCondLst>
                            <p:childTnLst>
                              <p:par>
                                <p:cTn id="3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"/>
                            </p:stCondLst>
                            <p:childTnLst>
                              <p:par>
                                <p:cTn id="3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46125" y="368300"/>
            <a:ext cx="10515600" cy="922655"/>
          </a:xfrm>
        </p:spPr>
        <p:txBody>
          <a:bodyPr/>
          <a:p>
            <a:r>
              <a:rPr lang="zh-CN" altLang="en-US" sz="3600" b="1"/>
              <a:t>1.选取所需要的列，进行缺失值处理</a:t>
            </a:r>
            <a:endParaRPr lang="zh-CN" altLang="en-US" sz="3600" b="1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7940" y="1346200"/>
            <a:ext cx="4137660" cy="48082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70180" y="0"/>
            <a:ext cx="19126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pyecharts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可视化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ym typeface="+mn-ea"/>
              </a:rPr>
              <a:t>1.时间序列预测问题中可视化方法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70025"/>
            <a:ext cx="11011535" cy="518160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/>
              <a:t>1</a:t>
            </a:r>
            <a:r>
              <a:rPr lang="en-US" altLang="zh-CN"/>
              <a:t>.</a:t>
            </a:r>
            <a:r>
              <a:rPr lang="zh-CN" altLang="en-US"/>
              <a:t>一维时间序列图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2</a:t>
            </a:r>
            <a:r>
              <a:rPr lang="en-US" altLang="zh-CN"/>
              <a:t>.</a:t>
            </a:r>
            <a:r>
              <a:rPr lang="zh-CN" altLang="en-US"/>
              <a:t>多个一维时间序列图:为了反映时间序列的周期性，采用分解的方法用多个一维时间序列图来表达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3</a:t>
            </a:r>
            <a:r>
              <a:rPr lang="en-US" altLang="zh-CN"/>
              <a:t>.</a:t>
            </a:r>
            <a:r>
              <a:rPr lang="zh-CN" altLang="en-US"/>
              <a:t>日历可视化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4</a:t>
            </a:r>
            <a:r>
              <a:rPr lang="en-US" altLang="zh-CN"/>
              <a:t>.</a:t>
            </a:r>
            <a:r>
              <a:rPr lang="zh-CN" altLang="en-US"/>
              <a:t>动画显示法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5</a:t>
            </a:r>
            <a:r>
              <a:rPr lang="en-US" altLang="zh-CN"/>
              <a:t>.</a:t>
            </a:r>
            <a:r>
              <a:rPr lang="zh-CN" altLang="en-US"/>
              <a:t>地理空间数据可视化：</a:t>
            </a:r>
            <a:r>
              <a:rPr lang="en-US" altLang="zh-CN"/>
              <a:t>1)</a:t>
            </a:r>
            <a:r>
              <a:rPr lang="zh-CN" altLang="en-US"/>
              <a:t>点形数据的可视化：点地图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			           2)</a:t>
            </a:r>
            <a:r>
              <a:rPr lang="zh-CN" altLang="en-US"/>
              <a:t>区域数据的可视化：等值区间地图</a:t>
            </a: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ym typeface="+mn-ea"/>
              </a:rPr>
              <a:t>2.二分类问题中高维数据的可视化呈现：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7440" y="1804035"/>
            <a:ext cx="10515600" cy="4351338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/>
              <a:t>1.基于点的方法：散点图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2.基于线的方法：平行坐标图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3.基于区域的方法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1）柱状图：堆叠柱状图  直方图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2）表格显示：热力图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4.基于链接方法可视化高维数据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5.层次数据可视化，采用结点链接法</a:t>
            </a:r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245360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预测未来发生的事故数以及判断事故是否严重可以更好防范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灾难的发生，采取针对的措施</a:t>
            </a:r>
            <a:endParaRPr lang="en-US" altLang="zh-C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 b="1"/>
              <a:t>谢谢</a:t>
            </a:r>
            <a:r>
              <a:rPr lang="zh-CN" altLang="en-US"/>
              <a:t>！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92150" y="594995"/>
            <a:ext cx="10515600" cy="922655"/>
          </a:xfrm>
        </p:spPr>
        <p:txBody>
          <a:bodyPr>
            <a:normAutofit fontScale="90000"/>
          </a:bodyPr>
          <a:p>
            <a:r>
              <a:rPr lang="en-US" altLang="zh-CN" sz="3600" b="1"/>
              <a:t>2.</a:t>
            </a:r>
            <a:r>
              <a:rPr lang="zh-CN" altLang="en-US" sz="3600" b="1"/>
              <a:t>通过</a:t>
            </a:r>
            <a:r>
              <a:rPr lang="en-US" altLang="zh-CN" sz="3600" b="1"/>
              <a:t>groupby</a:t>
            </a:r>
            <a:r>
              <a:rPr lang="zh-CN" altLang="en-US" sz="3600" b="1"/>
              <a:t>得到了在不同年份不同州发生的交通事故总数</a:t>
            </a:r>
            <a:endParaRPr lang="zh-CN" altLang="en-US" sz="3600" b="1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3025" y="0"/>
            <a:ext cx="19126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pyecharts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可视化</a:t>
            </a:r>
            <a:endParaRPr lang="zh-CN" altLang="en-US"/>
          </a:p>
        </p:txBody>
      </p:sp>
      <p:pic>
        <p:nvPicPr>
          <p:cNvPr id="3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9730" y="1285240"/>
            <a:ext cx="5510530" cy="523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8970" y="168910"/>
            <a:ext cx="10515600" cy="922655"/>
          </a:xfrm>
        </p:spPr>
        <p:txBody>
          <a:bodyPr/>
          <a:p>
            <a:r>
              <a:rPr lang="en-US" altLang="zh-CN" sz="3600" b="1"/>
              <a:t>3</a:t>
            </a:r>
            <a:r>
              <a:rPr lang="zh-CN" altLang="en-US" sz="3600" b="1"/>
              <a:t>.将表变成能够输入的字典模式</a:t>
            </a:r>
            <a:endParaRPr lang="zh-CN" altLang="en-US" sz="3600" b="1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4580" y="1247140"/>
            <a:ext cx="4993640" cy="52939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3025" y="0"/>
            <a:ext cx="19126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pyecharts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可视化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8015" y="261620"/>
            <a:ext cx="10515600" cy="922655"/>
          </a:xfrm>
        </p:spPr>
        <p:txBody>
          <a:bodyPr>
            <a:normAutofit/>
          </a:bodyPr>
          <a:p>
            <a:r>
              <a:rPr lang="en-US" altLang="zh-CN" sz="3600" b="1"/>
              <a:t>4.绘制时间轮播图</a:t>
            </a:r>
            <a:endParaRPr lang="zh-CN" altLang="en-US" sz="3600" b="1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3025" y="0"/>
            <a:ext cx="19126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pyecharts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可视化</a:t>
            </a:r>
            <a:endParaRPr lang="zh-CN" altLang="en-US"/>
          </a:p>
        </p:txBody>
      </p:sp>
      <p:pic>
        <p:nvPicPr>
          <p:cNvPr id="3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7955" y="1447165"/>
            <a:ext cx="9098280" cy="4472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4385" y="835025"/>
            <a:ext cx="10603230" cy="5187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3999,&quot;width&quot;:8295}"/>
</p:tagLst>
</file>

<file path=ppt/theme/theme1.xml><?xml version="1.0" encoding="utf-8"?>
<a:theme xmlns:a="http://schemas.openxmlformats.org/drawingml/2006/main" name="千图海量PPT模板www.58pic.com​​">
  <a:themeElements>
    <a:clrScheme name="自定义 26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8D5D7"/>
      </a:accent1>
      <a:accent2>
        <a:srgbClr val="A9A3D0"/>
      </a:accent2>
      <a:accent3>
        <a:srgbClr val="B8D5D7"/>
      </a:accent3>
      <a:accent4>
        <a:srgbClr val="A9A3D0"/>
      </a:accent4>
      <a:accent5>
        <a:srgbClr val="B8D5D7"/>
      </a:accent5>
      <a:accent6>
        <a:srgbClr val="A9A3D0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千图海量PPT模板www.58pic.com​​">
  <a:themeElements>
    <a:clrScheme name="自定义 26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8D5D7"/>
      </a:accent1>
      <a:accent2>
        <a:srgbClr val="A9A3D0"/>
      </a:accent2>
      <a:accent3>
        <a:srgbClr val="B8D5D7"/>
      </a:accent3>
      <a:accent4>
        <a:srgbClr val="A9A3D0"/>
      </a:accent4>
      <a:accent5>
        <a:srgbClr val="B8D5D7"/>
      </a:accent5>
      <a:accent6>
        <a:srgbClr val="A9A3D0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2511</Words>
  <Application>WPS 演示</Application>
  <PresentationFormat>宽屏</PresentationFormat>
  <Paragraphs>247</Paragraphs>
  <Slides>53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66" baseType="lpstr">
      <vt:lpstr>Arial</vt:lpstr>
      <vt:lpstr>宋体</vt:lpstr>
      <vt:lpstr>Wingdings</vt:lpstr>
      <vt:lpstr>幼圆</vt:lpstr>
      <vt:lpstr>微软雅黑</vt:lpstr>
      <vt:lpstr>Times New Roman</vt:lpstr>
      <vt:lpstr>Calibri</vt:lpstr>
      <vt:lpstr>等线 Light</vt:lpstr>
      <vt:lpstr>等线</vt:lpstr>
      <vt:lpstr>Arial Unicode MS</vt:lpstr>
      <vt:lpstr>黑体</vt:lpstr>
      <vt:lpstr>千图海量PPT模板www.58pic.com​​</vt:lpstr>
      <vt:lpstr>1_千图海量PPT模板www.58pic.com​​</vt:lpstr>
      <vt:lpstr>如何预测事故的发生及判断事故是否严重？ How to help prevent accidents?</vt:lpstr>
      <vt:lpstr>PowerPoint 演示文稿</vt:lpstr>
      <vt:lpstr>PowerPoint 演示文稿</vt:lpstr>
      <vt:lpstr>PowerPoint 演示文稿</vt:lpstr>
      <vt:lpstr>1.选取所需要的列，进行缺失值处理</vt:lpstr>
      <vt:lpstr>2.通过groupby得到了在不同年份不同州发生的交通事故总数</vt:lpstr>
      <vt:lpstr>3.将表变成能够输入的字典模式</vt:lpstr>
      <vt:lpstr>4.绘制时间轮播图</vt:lpstr>
      <vt:lpstr>PowerPoint 演示文稿</vt:lpstr>
      <vt:lpstr>PowerPoint 演示文稿</vt:lpstr>
      <vt:lpstr>1.数据预处理，获取需要的列，进行缺失值处理</vt:lpstr>
      <vt:lpstr>2.用泡泡图、热力图等呈现</vt:lpstr>
      <vt:lpstr>PowerPoint 演示文稿</vt:lpstr>
      <vt:lpstr>PowerPoint 演示文稿</vt:lpstr>
      <vt:lpstr>1.数据预处理，以日期为索引，得到每天全美国发生的事故总数。</vt:lpstr>
      <vt:lpstr>2.首先绘制折线图散点图</vt:lpstr>
      <vt:lpstr>3.绘制直方图，堆积面积图，概率密度分布图，看看总体的规律</vt:lpstr>
      <vt:lpstr>堆积面积图                                概率分布图</vt:lpstr>
      <vt:lpstr>4.绘制每年的变化折线图、箱型图、热力图 先将数据变成这样的矩阵：</vt:lpstr>
      <vt:lpstr>每年的变化折线图</vt:lpstr>
      <vt:lpstr>PowerPoint 演示文稿</vt:lpstr>
      <vt:lpstr>箱型图</vt:lpstr>
      <vt:lpstr>热力图</vt:lpstr>
      <vt:lpstr>PowerPoint 演示文稿</vt:lpstr>
      <vt:lpstr>时间序列模型的建模方法： </vt:lpstr>
      <vt:lpstr>PowerPoint 演示文稿</vt:lpstr>
      <vt:lpstr>1.数据预处理：得到需要的时间序列</vt:lpstr>
      <vt:lpstr>分解得到的各个部分：</vt:lpstr>
      <vt:lpstr>组合之后得到预测值：</vt:lpstr>
      <vt:lpstr>第一层为32个神经元，激活函数为修正线性单元，第二层为64个神经元，激活函数是修正线性单元，最后输出层一个神经元。</vt:lpstr>
      <vt:lpstr>数据预处理：  1.同Prophet模型需要进行的处理类似，不需要改变列的名称，只需要将date变为索引得到：</vt:lpstr>
      <vt:lpstr>数据处理：</vt:lpstr>
      <vt:lpstr>模型训练：</vt:lpstr>
      <vt:lpstr>再反归一化得到预测值</vt:lpstr>
      <vt:lpstr>两种模型效果比较</vt:lpstr>
      <vt:lpstr>PowerPoint 演示文稿</vt:lpstr>
      <vt:lpstr>数据预处理 选取需要的列并且认为severity&gt;=2的事故为严重，让其对应的target=1，之后利用get_dummies方法对定类数据进行独热向量编码</vt:lpstr>
      <vt:lpstr>训练集与测试集划分： </vt:lpstr>
      <vt:lpstr>可视化随机森林中的一颗决策树</vt:lpstr>
      <vt:lpstr>PowerPoint 演示文稿</vt:lpstr>
      <vt:lpstr>特征排序：</vt:lpstr>
      <vt:lpstr>PowerPoint 演示文稿</vt:lpstr>
      <vt:lpstr>定性结果的衡量</vt:lpstr>
      <vt:lpstr>定量结果的衡量</vt:lpstr>
      <vt:lpstr>对该模型赋予可解释性</vt:lpstr>
      <vt:lpstr>各特征的数值大小与各特征的shap值关系图</vt:lpstr>
      <vt:lpstr>两两关系图</vt:lpstr>
      <vt:lpstr>决策图</vt:lpstr>
      <vt:lpstr>PowerPoint 演示文稿</vt:lpstr>
      <vt:lpstr>1.时间序列预测问题中可视化方法</vt:lpstr>
      <vt:lpstr>2.二分类问题中高维数据的可视化呈现：</vt:lpstr>
      <vt:lpstr>PowerPoint 演示文稿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dc:description>http://www.ypppt.com/</dc:description>
  <cp:lastModifiedBy>Andrea</cp:lastModifiedBy>
  <cp:revision>45</cp:revision>
  <dcterms:created xsi:type="dcterms:W3CDTF">2018-05-16T09:32:00Z</dcterms:created>
  <dcterms:modified xsi:type="dcterms:W3CDTF">2021-07-29T06:49:45Z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3D0DE6EDAA2247AA8F491FE4341C7CDE</vt:lpwstr>
  </property>
  <property fmtid="{D5CDD505-2E9C-101B-9397-08002B2CF9AE}" pid="3" name="KSOProductBuildVer">
    <vt:lpwstr>2052-11.1.0.10667</vt:lpwstr>
  </property>
</Properties>
</file>